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handoutMasterIdLst>
    <p:handoutMasterId r:id="rId25"/>
  </p:handoutMasterIdLst>
  <p:sldIdLst>
    <p:sldId id="871" r:id="rId2"/>
    <p:sldId id="910" r:id="rId3"/>
    <p:sldId id="874" r:id="rId4"/>
    <p:sldId id="881" r:id="rId5"/>
    <p:sldId id="904" r:id="rId6"/>
    <p:sldId id="908" r:id="rId7"/>
    <p:sldId id="909" r:id="rId8"/>
    <p:sldId id="911" r:id="rId9"/>
    <p:sldId id="916" r:id="rId10"/>
    <p:sldId id="862" r:id="rId11"/>
    <p:sldId id="886" r:id="rId12"/>
    <p:sldId id="887" r:id="rId13"/>
    <p:sldId id="917" r:id="rId14"/>
    <p:sldId id="918" r:id="rId15"/>
    <p:sldId id="919" r:id="rId16"/>
    <p:sldId id="902" r:id="rId17"/>
    <p:sldId id="920" r:id="rId18"/>
    <p:sldId id="876" r:id="rId19"/>
    <p:sldId id="877" r:id="rId20"/>
    <p:sldId id="895" r:id="rId21"/>
    <p:sldId id="878" r:id="rId22"/>
    <p:sldId id="880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2.xlsx"/><Relationship Id="rId1" Type="http://schemas.openxmlformats.org/officeDocument/2006/relationships/image" Target="../media/image4.png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3577981651378E-2"/>
          <c:y val="1.1792450092749483E-2"/>
          <c:w val="0.96636085626911339"/>
          <c:h val="0.71605776536320631"/>
        </c:manualLayout>
      </c:layout>
      <c:bar3DChart>
        <c:barDir val="col"/>
        <c:grouping val="clustered"/>
        <c:ser>
          <c:idx val="0"/>
          <c:order val="0"/>
          <c:tx>
            <c:strRef>
              <c:f>Sheet1!$B$41</c:f>
              <c:strCache>
                <c:ptCount val="1"/>
                <c:pt idx="0">
                  <c:v>पौष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Sheet1!$C$40:$F$40</c:f>
              <c:strCache>
                <c:ptCount val="4"/>
                <c:pt idx="0">
                  <c:v>मुद्धा दर्ता संख्या</c:v>
                </c:pt>
                <c:pt idx="1">
                  <c:v>पुरुष</c:v>
                </c:pt>
                <c:pt idx="2">
                  <c:v>महिला</c:v>
                </c:pt>
                <c:pt idx="3">
                  <c:v>जम्मा</c:v>
                </c:pt>
              </c:strCache>
            </c:strRef>
          </c:cat>
          <c:val>
            <c:numRef>
              <c:f>Sheet1!$C$41:$F$41</c:f>
              <c:numCache>
                <c:formatCode>[$-4000439]0</c:formatCode>
                <c:ptCount val="4"/>
                <c:pt idx="0">
                  <c:v>6</c:v>
                </c:pt>
                <c:pt idx="1">
                  <c:v>8</c:v>
                </c:pt>
                <c:pt idx="2">
                  <c:v>0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8B-4CED-84AA-8AC7FAB93238}"/>
            </c:ext>
          </c:extLst>
        </c:ser>
        <c:ser>
          <c:idx val="1"/>
          <c:order val="1"/>
          <c:tx>
            <c:strRef>
              <c:f>Sheet1!$B$42</c:f>
              <c:strCache>
                <c:ptCount val="1"/>
                <c:pt idx="0">
                  <c:v>माघ</c:v>
                </c:pt>
              </c:strCache>
            </c:strRef>
          </c:tx>
          <c:spPr>
            <a:solidFill>
              <a:srgbClr val="0000CC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0581039755351405E-3"/>
                  <c:y val="-8.844337569562111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8B-4CED-84AA-8AC7FAB93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Sheet1!$C$40:$F$40</c:f>
              <c:strCache>
                <c:ptCount val="4"/>
                <c:pt idx="0">
                  <c:v>मुद्धा दर्ता संख्या</c:v>
                </c:pt>
                <c:pt idx="1">
                  <c:v>पुरुष</c:v>
                </c:pt>
                <c:pt idx="2">
                  <c:v>महिला</c:v>
                </c:pt>
                <c:pt idx="3">
                  <c:v>जम्मा</c:v>
                </c:pt>
              </c:strCache>
            </c:strRef>
          </c:cat>
          <c:val>
            <c:numRef>
              <c:f>Sheet1!$C$42:$F$42</c:f>
              <c:numCache>
                <c:formatCode>[$-4000439]0</c:formatCode>
                <c:ptCount val="4"/>
                <c:pt idx="0">
                  <c:v>10</c:v>
                </c:pt>
                <c:pt idx="1">
                  <c:v>14</c:v>
                </c:pt>
                <c:pt idx="2">
                  <c:v>3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8B-4CED-84AA-8AC7FAB93238}"/>
            </c:ext>
          </c:extLst>
        </c:ser>
        <c:ser>
          <c:idx val="2"/>
          <c:order val="2"/>
          <c:tx>
            <c:strRef>
              <c:f>Sheet1!$B$43</c:f>
              <c:strCache>
                <c:ptCount val="1"/>
                <c:pt idx="0">
                  <c:v>फाल्गुन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Sheet1!$C$40:$F$40</c:f>
              <c:strCache>
                <c:ptCount val="4"/>
                <c:pt idx="0">
                  <c:v>मुद्धा दर्ता संख्या</c:v>
                </c:pt>
                <c:pt idx="1">
                  <c:v>पुरुष</c:v>
                </c:pt>
                <c:pt idx="2">
                  <c:v>महिला</c:v>
                </c:pt>
                <c:pt idx="3">
                  <c:v>जम्मा</c:v>
                </c:pt>
              </c:strCache>
            </c:strRef>
          </c:cat>
          <c:val>
            <c:numRef>
              <c:f>Sheet1!$C$43:$F$43</c:f>
              <c:numCache>
                <c:formatCode>[$-4000439]0</c:formatCode>
                <c:ptCount val="4"/>
                <c:pt idx="0">
                  <c:v>5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8B-4CED-84AA-8AC7FAB93238}"/>
            </c:ext>
          </c:extLst>
        </c:ser>
        <c:dLbls>
          <c:showVal val="1"/>
        </c:dLbls>
        <c:shape val="box"/>
        <c:axId val="98407168"/>
        <c:axId val="98408704"/>
        <c:axId val="0"/>
      </c:bar3DChart>
      <c:catAx>
        <c:axId val="98407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98408704"/>
        <c:crosses val="autoZero"/>
        <c:auto val="1"/>
        <c:lblAlgn val="ctr"/>
        <c:lblOffset val="100"/>
      </c:catAx>
      <c:valAx>
        <c:axId val="9840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00439]0" sourceLinked="1"/>
        <c:majorTickMark val="none"/>
        <c:tickLblPos val="nextTo"/>
        <c:crossAx val="9840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80586383085045"/>
          <c:y val="0.85834007141599311"/>
          <c:w val="0.63669140021266835"/>
          <c:h val="9.775098628012662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Kokila" panose="020B0604020202020204" pitchFamily="34" charset="0"/>
          <a:cs typeface="Kokila" panose="020B060402020202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solidFill>
          <a:schemeClr val="bg1">
            <a:lumMod val="7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'ट्राफिक '!$C$3</c:f>
              <c:strCache>
                <c:ptCount val="1"/>
                <c:pt idx="0">
                  <c:v>कारवाही</c:v>
                </c:pt>
              </c:strCache>
            </c:strRef>
          </c:tx>
          <c:spPr>
            <a:solidFill>
              <a:srgbClr val="0000CC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494463131771056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48-4251-882B-D839BE4A6F24}"/>
                </c:ext>
              </c:extLst>
            </c:dLbl>
            <c:dLbl>
              <c:idx val="2"/>
              <c:layout>
                <c:manualLayout>
                  <c:x val="-1.494463131771050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D48-4251-882B-D839BE4A6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'ट्राफिक '!$B$4:$B$6</c:f>
              <c:strCache>
                <c:ptCount val="3"/>
                <c:pt idx="0">
                  <c:v>पौष</c:v>
                </c:pt>
                <c:pt idx="1">
                  <c:v>माघ</c:v>
                </c:pt>
                <c:pt idx="2">
                  <c:v>फाल्गुन</c:v>
                </c:pt>
              </c:strCache>
            </c:strRef>
          </c:cat>
          <c:val>
            <c:numRef>
              <c:f>'ट्राफिक '!$C$4:$C$6</c:f>
              <c:numCache>
                <c:formatCode>[$-4000439]0</c:formatCode>
                <c:ptCount val="3"/>
                <c:pt idx="0">
                  <c:v>6301</c:v>
                </c:pt>
                <c:pt idx="1">
                  <c:v>5250</c:v>
                </c:pt>
                <c:pt idx="2">
                  <c:v>6200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48-4251-882B-D839BE4A6F24}"/>
            </c:ext>
          </c:extLst>
        </c:ser>
        <c:ser>
          <c:idx val="1"/>
          <c:order val="1"/>
          <c:tx>
            <c:strRef>
              <c:f>'ट्राफिक '!$D$3</c:f>
              <c:strCache>
                <c:ptCount val="1"/>
                <c:pt idx="0">
                  <c:v>राजश्व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'ट्राफिक '!$B$4:$B$6</c:f>
              <c:strCache>
                <c:ptCount val="3"/>
                <c:pt idx="0">
                  <c:v>पौष</c:v>
                </c:pt>
                <c:pt idx="1">
                  <c:v>माघ</c:v>
                </c:pt>
                <c:pt idx="2">
                  <c:v>फाल्गुन</c:v>
                </c:pt>
              </c:strCache>
            </c:strRef>
          </c:cat>
          <c:val>
            <c:numRef>
              <c:f>'ट्राफिक '!$D$4:$D$6</c:f>
              <c:numCache>
                <c:formatCode>[$-4000439]0</c:formatCode>
                <c:ptCount val="3"/>
                <c:pt idx="0">
                  <c:v>4991000</c:v>
                </c:pt>
                <c:pt idx="1">
                  <c:v>4032000</c:v>
                </c:pt>
                <c:pt idx="2">
                  <c:v>5003000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48-4251-882B-D839BE4A6F24}"/>
            </c:ext>
          </c:extLst>
        </c:ser>
        <c:dLbls>
          <c:showVal val="1"/>
        </c:dLbls>
        <c:shape val="box"/>
        <c:axId val="102333440"/>
        <c:axId val="102339328"/>
        <c:axId val="0"/>
      </c:bar3DChart>
      <c:catAx>
        <c:axId val="102333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02339328"/>
        <c:crosses val="autoZero"/>
        <c:auto val="1"/>
        <c:lblAlgn val="ctr"/>
        <c:lblOffset val="100"/>
      </c:catAx>
      <c:valAx>
        <c:axId val="102339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00439]0" sourceLinked="1"/>
        <c:majorTickMark val="none"/>
        <c:tickLblPos val="nextTo"/>
        <c:crossAx val="102333440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9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2800" b="1">
          <a:solidFill>
            <a:schemeClr val="tx1"/>
          </a:solidFill>
          <a:latin typeface="Kokila" panose="020B0604020202020204" pitchFamily="34" charset="0"/>
          <a:cs typeface="Kokila" panose="020B0604020202020204" pitchFamily="34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653494482371051E-2"/>
          <c:y val="8.5152886810577991E-2"/>
          <c:w val="0.80680200895240728"/>
          <c:h val="0.78211468358121894"/>
        </c:manualLayout>
      </c:layout>
      <c:bar3DChart>
        <c:barDir val="col"/>
        <c:grouping val="clustered"/>
        <c:ser>
          <c:idx val="0"/>
          <c:order val="0"/>
          <c:tx>
            <c:strRef>
              <c:f>Sheet1!$B$6</c:f>
              <c:strCache>
                <c:ptCount val="1"/>
                <c:pt idx="0">
                  <c:v>मुद्धा दर्ता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Sheet1!$A$7:$A$9</c:f>
              <c:strCache>
                <c:ptCount val="3"/>
                <c:pt idx="0">
                  <c:v>पौष </c:v>
                </c:pt>
                <c:pt idx="1">
                  <c:v>माघ</c:v>
                </c:pt>
                <c:pt idx="2">
                  <c:v>फागुन</c:v>
                </c:pt>
              </c:strCache>
            </c:strRef>
          </c:cat>
          <c:val>
            <c:numRef>
              <c:f>Sheet1!$B$7:$B$9</c:f>
              <c:numCache>
                <c:formatCode>[$-4000439]0</c:formatCode>
                <c:ptCount val="3"/>
                <c:pt idx="0">
                  <c:v>24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44-46BD-99D9-C8028D6B9083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मानिस पक्राउ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Sheet1!$A$7:$A$9</c:f>
              <c:strCache>
                <c:ptCount val="3"/>
                <c:pt idx="0">
                  <c:v>पौष </c:v>
                </c:pt>
                <c:pt idx="1">
                  <c:v>माघ</c:v>
                </c:pt>
                <c:pt idx="2">
                  <c:v>फागुन</c:v>
                </c:pt>
              </c:strCache>
            </c:strRef>
          </c:cat>
          <c:val>
            <c:numRef>
              <c:f>Sheet1!$C$7:$C$9</c:f>
              <c:numCache>
                <c:formatCode>[$-4000439]0</c:formatCode>
                <c:ptCount val="3"/>
                <c:pt idx="0">
                  <c:v>35</c:v>
                </c:pt>
                <c:pt idx="1">
                  <c:v>23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44-46BD-99D9-C8028D6B9083}"/>
            </c:ext>
          </c:extLst>
        </c:ser>
        <c:dLbls>
          <c:showVal val="1"/>
        </c:dLbls>
        <c:shape val="box"/>
        <c:axId val="102272000"/>
        <c:axId val="102277888"/>
        <c:axId val="0"/>
      </c:bar3DChart>
      <c:catAx>
        <c:axId val="102272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02277888"/>
        <c:crosses val="autoZero"/>
        <c:auto val="1"/>
        <c:lblAlgn val="ctr"/>
        <c:lblOffset val="100"/>
      </c:catAx>
      <c:valAx>
        <c:axId val="102277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00439]0" sourceLinked="1"/>
        <c:majorTickMark val="none"/>
        <c:tickLblPos val="nextTo"/>
        <c:crossAx val="10227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51335390386936"/>
          <c:y val="5.7355611559220303E-2"/>
          <c:w val="0.18688256508764034"/>
          <c:h val="0.2539898618460927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Kokila" panose="020B0604020202020204" pitchFamily="34" charset="0"/>
          <a:cs typeface="Kokila" panose="020B0604020202020204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मुद्धा दर्ता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माघ महिना</c:v>
                </c:pt>
                <c:pt idx="1">
                  <c:v>फागुन महिना</c:v>
                </c:pt>
                <c:pt idx="2">
                  <c:v>जम्मा</c:v>
                </c:pt>
              </c:strCache>
            </c:strRef>
          </c:cat>
          <c:val>
            <c:numRef>
              <c:f>Sheet1!$B$2:$B$4</c:f>
              <c:numCache>
                <c:formatCode>[$-4000439]0</c:formatCode>
                <c:ptCount val="3"/>
                <c:pt idx="0">
                  <c:v>23</c:v>
                </c:pt>
                <c:pt idx="1">
                  <c:v>13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1C-4C73-AD19-369317646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मानिस पक्राउ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माघ महिना</c:v>
                </c:pt>
                <c:pt idx="1">
                  <c:v>फागुन महिना</c:v>
                </c:pt>
                <c:pt idx="2">
                  <c:v>जम्मा</c:v>
                </c:pt>
              </c:strCache>
            </c:strRef>
          </c:cat>
          <c:val>
            <c:numRef>
              <c:f>Sheet1!$C$2:$C$4</c:f>
              <c:numCache>
                <c:formatCode>[$-4000439]0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1C-4C73-AD19-369317646A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फरार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माघ महिना</c:v>
                </c:pt>
                <c:pt idx="1">
                  <c:v>फागुन महिना</c:v>
                </c:pt>
                <c:pt idx="2">
                  <c:v>जम्मा</c:v>
                </c:pt>
              </c:strCache>
            </c:strRef>
          </c:cat>
          <c:val>
            <c:numRef>
              <c:f>Sheet1!$D$2:$D$4</c:f>
              <c:numCache>
                <c:formatCode>[$-4000439]0</c:formatCode>
                <c:ptCount val="3"/>
                <c:pt idx="0">
                  <c:v>19</c:v>
                </c:pt>
                <c:pt idx="1">
                  <c:v>9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1C-4C73-AD19-369317646AD5}"/>
            </c:ext>
          </c:extLst>
        </c:ser>
        <c:dLbls>
          <c:showVal val="1"/>
        </c:dLbls>
        <c:shape val="box"/>
        <c:axId val="138192000"/>
        <c:axId val="138193536"/>
        <c:axId val="0"/>
      </c:bar3DChart>
      <c:catAx>
        <c:axId val="138192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38193536"/>
        <c:crosses val="autoZero"/>
        <c:auto val="1"/>
        <c:lblAlgn val="ctr"/>
        <c:lblOffset val="100"/>
      </c:catAx>
      <c:valAx>
        <c:axId val="138193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00439]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9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solidFill>
          <a:schemeClr val="accent2"/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data!$B$2:$G$2</c:f>
              <c:strCache>
                <c:ptCount val="6"/>
                <c:pt idx="0">
                  <c:v>प्र.नि.</c:v>
                </c:pt>
                <c:pt idx="1">
                  <c:v>प्र.ना.नि</c:v>
                </c:pt>
                <c:pt idx="2">
                  <c:v>प्र.स.नि.</c:v>
                </c:pt>
                <c:pt idx="3">
                  <c:v>प्र.ह.</c:v>
                </c:pt>
                <c:pt idx="4">
                  <c:v>प्र.ज.</c:v>
                </c:pt>
                <c:pt idx="5">
                  <c:v>जम्मा </c:v>
                </c:pt>
              </c:strCache>
            </c:strRef>
          </c:cat>
          <c:val>
            <c:numRef>
              <c:f>data!$B$3:$G$3</c:f>
              <c:numCache>
                <c:formatCode>[$-4000439]0</c:formatCode>
                <c:ptCount val="6"/>
                <c:pt idx="0">
                  <c:v>4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24</c:v>
                </c:pt>
                <c:pt idx="5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5E-4A8E-9296-E0CCC1268734}"/>
            </c:ext>
          </c:extLst>
        </c:ser>
        <c:dLbls>
          <c:showVal val="1"/>
        </c:dLbls>
        <c:shape val="box"/>
        <c:axId val="138927104"/>
        <c:axId val="139997952"/>
        <c:axId val="0"/>
      </c:bar3DChart>
      <c:catAx>
        <c:axId val="138927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39997952"/>
        <c:crosses val="autoZero"/>
        <c:auto val="1"/>
        <c:lblAlgn val="ctr"/>
        <c:lblOffset val="100"/>
      </c:catAx>
      <c:valAx>
        <c:axId val="139997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00439]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3892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Kokila" panose="020B0604020202020204" pitchFamily="34" charset="0"/>
          <a:cs typeface="Kokila" panose="020B0604020202020204" pitchFamily="34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DA018-19A5-41F7-874F-AC2903B4FF2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9924A-C5F5-4DFD-8F97-5BCC80DA78C0}">
      <dgm:prSet phldrT="[Text]" custT="1"/>
      <dgm:spPr>
        <a:solidFill>
          <a:schemeClr val="accent3">
            <a:lumMod val="5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ne-NP" sz="3600" b="1" dirty="0" smtClean="0">
              <a:latin typeface="Kokila" panose="020B0604020202020204" pitchFamily="34" charset="0"/>
              <a:cs typeface="Kokila" panose="020B0604020202020204" pitchFamily="34" charset="0"/>
            </a:rPr>
            <a:t>फरार प्रतिबादी पक्राउ</a:t>
          </a:r>
          <a:r>
            <a:rPr lang="en-US" sz="3600" b="1" dirty="0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3600" b="1" dirty="0" smtClean="0">
              <a:latin typeface="Kokila" panose="020B0604020202020204" pitchFamily="34" charset="0"/>
              <a:cs typeface="Kokila" panose="020B0604020202020204" pitchFamily="34" charset="0"/>
            </a:rPr>
            <a:t>९ जना</a:t>
          </a:r>
          <a:endParaRPr lang="en-US" sz="3600" b="1" dirty="0"/>
        </a:p>
      </dgm:t>
    </dgm:pt>
    <dgm:pt modelId="{3287544A-5F76-47DB-A454-5BB1BB51F85F}" type="parTrans" cxnId="{97573C49-7F1E-4F7D-BDB7-A503418DC728}">
      <dgm:prSet/>
      <dgm:spPr/>
      <dgm:t>
        <a:bodyPr/>
        <a:lstStyle/>
        <a:p>
          <a:endParaRPr lang="en-US" sz="3200"/>
        </a:p>
      </dgm:t>
    </dgm:pt>
    <dgm:pt modelId="{0F8A530E-3EE2-477A-A51A-E535BEF5801F}" type="sibTrans" cxnId="{97573C49-7F1E-4F7D-BDB7-A503418DC728}">
      <dgm:prSet custT="1"/>
      <dgm:spPr>
        <a:solidFill>
          <a:srgbClr val="0000CC"/>
        </a:solidFill>
      </dgm:spPr>
      <dgm:t>
        <a:bodyPr/>
        <a:lstStyle/>
        <a:p>
          <a:endParaRPr lang="en-US" sz="2400" dirty="0"/>
        </a:p>
      </dgm:t>
    </dgm:pt>
    <dgm:pt modelId="{32A52645-B996-49BB-9AD4-446B89A5FFE8}">
      <dgm:prSet phldrT="[Text]" custT="1"/>
      <dgm:spPr>
        <a:solidFill>
          <a:srgbClr val="FF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ne-NP" sz="2400" b="1" dirty="0" smtClean="0">
              <a:latin typeface="Kokila" panose="020B0604020202020204" pitchFamily="34" charset="0"/>
              <a:cs typeface="Kokila" panose="020B0604020202020204" pitchFamily="34" charset="0"/>
            </a:rPr>
            <a:t>कैद ८ बर्ष २ महिना २१ दिन </a:t>
          </a:r>
          <a:endParaRPr lang="en-US" sz="24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5F58B6C-C061-44CC-91EE-011CC04AC6C4}" type="parTrans" cxnId="{0FA36899-8FEC-415A-A7DA-964F609DC8B8}">
      <dgm:prSet/>
      <dgm:spPr/>
      <dgm:t>
        <a:bodyPr/>
        <a:lstStyle/>
        <a:p>
          <a:endParaRPr lang="en-US" sz="3200"/>
        </a:p>
      </dgm:t>
    </dgm:pt>
    <dgm:pt modelId="{9CF734DE-9A28-4AAF-AAE7-9714AA445B38}" type="sibTrans" cxnId="{0FA36899-8FEC-415A-A7DA-964F609DC8B8}">
      <dgm:prSet custT="1"/>
      <dgm:spPr>
        <a:solidFill>
          <a:srgbClr val="0000CC"/>
        </a:solidFill>
      </dgm:spPr>
      <dgm:t>
        <a:bodyPr/>
        <a:lstStyle/>
        <a:p>
          <a:endParaRPr lang="en-US" sz="2400" dirty="0"/>
        </a:p>
      </dgm:t>
    </dgm:pt>
    <dgm:pt modelId="{A0E062F4-D935-41DD-BE47-61EA2DF4F7A3}">
      <dgm:prSet phldrT="[Text]" custT="1"/>
      <dgm:spPr>
        <a:solidFill>
          <a:schemeClr val="bg2">
            <a:lumMod val="2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ne-NP" sz="2400" b="1" dirty="0" smtClean="0">
              <a:latin typeface="Kokila" panose="020B0604020202020204" pitchFamily="34" charset="0"/>
              <a:cs typeface="Kokila" panose="020B0604020202020204" pitchFamily="34" charset="0"/>
            </a:rPr>
            <a:t>असुल जरीवाना</a:t>
          </a:r>
          <a:r>
            <a:rPr lang="en-US" sz="2400" b="1" dirty="0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2400" b="1" dirty="0" smtClean="0">
              <a:latin typeface="Kokila" panose="020B0604020202020204" pitchFamily="34" charset="0"/>
              <a:cs typeface="Kokila" panose="020B0604020202020204" pitchFamily="34" charset="0"/>
            </a:rPr>
            <a:t>रु.१,१९,०००.।-</a:t>
          </a:r>
          <a:endParaRPr lang="en-US" sz="2400" b="1" dirty="0"/>
        </a:p>
      </dgm:t>
    </dgm:pt>
    <dgm:pt modelId="{A2E6DA18-CBE8-47DE-92F1-4C47E243B473}" type="parTrans" cxnId="{8B9042F9-BE6B-4400-B58A-8511F77C3428}">
      <dgm:prSet/>
      <dgm:spPr/>
      <dgm:t>
        <a:bodyPr/>
        <a:lstStyle/>
        <a:p>
          <a:endParaRPr lang="en-US" sz="3200"/>
        </a:p>
      </dgm:t>
    </dgm:pt>
    <dgm:pt modelId="{311D9F65-1EA8-4BF5-B40C-CD823931DF76}" type="sibTrans" cxnId="{8B9042F9-BE6B-4400-B58A-8511F77C3428}">
      <dgm:prSet custT="1"/>
      <dgm:spPr>
        <a:solidFill>
          <a:srgbClr val="0000CC"/>
        </a:solidFill>
      </dgm:spPr>
      <dgm:t>
        <a:bodyPr/>
        <a:lstStyle/>
        <a:p>
          <a:endParaRPr lang="en-US" sz="2400" dirty="0"/>
        </a:p>
      </dgm:t>
    </dgm:pt>
    <dgm:pt modelId="{B2DBA82A-96BC-46CC-8320-4B7948E50DCB}" type="pres">
      <dgm:prSet presAssocID="{657DA018-19A5-41F7-874F-AC2903B4FF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EBB4E4-8824-481A-A4CA-C207292AA304}" type="pres">
      <dgm:prSet presAssocID="{60D9924A-C5F5-4DFD-8F97-5BCC80DA78C0}" presName="node" presStyleLbl="node1" presStyleIdx="0" presStyleCnt="3" custScaleX="173375" custScaleY="82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DAB16-1144-42EA-897C-7CBFB5FEA5FD}" type="pres">
      <dgm:prSet presAssocID="{0F8A530E-3EE2-477A-A51A-E535BEF5801F}" presName="sibTrans" presStyleLbl="sibTrans2D1" presStyleIdx="0" presStyleCnt="3" custAng="21218914" custScaleX="204591" custScaleY="116819" custLinFactNeighborX="-13773" custLinFactNeighborY="-8666"/>
      <dgm:spPr/>
      <dgm:t>
        <a:bodyPr/>
        <a:lstStyle/>
        <a:p>
          <a:endParaRPr lang="en-US"/>
        </a:p>
      </dgm:t>
    </dgm:pt>
    <dgm:pt modelId="{0B0A9CF7-B540-410B-ABAE-A4C6CC8D1690}" type="pres">
      <dgm:prSet presAssocID="{0F8A530E-3EE2-477A-A51A-E535BEF580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056E6D3-6E64-4F48-B9E2-8364B65CE6A8}" type="pres">
      <dgm:prSet presAssocID="{32A52645-B996-49BB-9AD4-446B89A5FFE8}" presName="node" presStyleLbl="node1" presStyleIdx="1" presStyleCnt="3" custScaleX="111086" custScaleY="82090" custRadScaleRad="107977" custRadScaleInc="-4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B241B-B3F6-4621-B8BF-E06E70D57FA5}" type="pres">
      <dgm:prSet presAssocID="{9CF734DE-9A28-4AAF-AAE7-9714AA445B38}" presName="sibTrans" presStyleLbl="sibTrans2D1" presStyleIdx="1" presStyleCnt="3" custScaleX="112200"/>
      <dgm:spPr/>
      <dgm:t>
        <a:bodyPr/>
        <a:lstStyle/>
        <a:p>
          <a:endParaRPr lang="en-US"/>
        </a:p>
      </dgm:t>
    </dgm:pt>
    <dgm:pt modelId="{6C3BACC6-7797-4E12-9FB8-C5F1D10CCC96}" type="pres">
      <dgm:prSet presAssocID="{9CF734DE-9A28-4AAF-AAE7-9714AA445B3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5A4B544-32FC-4571-974D-F1E640F3257B}" type="pres">
      <dgm:prSet presAssocID="{A0E062F4-D935-41DD-BE47-61EA2DF4F7A3}" presName="node" presStyleLbl="node1" presStyleIdx="2" presStyleCnt="3" custScaleX="113447" custScaleY="82090" custRadScaleRad="110250" custRadScaleInc="5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D7B0C-512E-403E-ACD4-172B84350C57}" type="pres">
      <dgm:prSet presAssocID="{311D9F65-1EA8-4BF5-B40C-CD823931DF76}" presName="sibTrans" presStyleLbl="sibTrans2D1" presStyleIdx="2" presStyleCnt="3" custAng="19390" custScaleX="207326" custScaleY="128267" custLinFactNeighborX="-27366" custLinFactNeighborY="4984"/>
      <dgm:spPr/>
      <dgm:t>
        <a:bodyPr/>
        <a:lstStyle/>
        <a:p>
          <a:endParaRPr lang="en-US"/>
        </a:p>
      </dgm:t>
    </dgm:pt>
    <dgm:pt modelId="{D13E3293-C42A-410A-8E88-AAD82175EAC9}" type="pres">
      <dgm:prSet presAssocID="{311D9F65-1EA8-4BF5-B40C-CD823931DF7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51D0796-4B3E-468F-923D-484885637F8C}" type="presOf" srcId="{0F8A530E-3EE2-477A-A51A-E535BEF5801F}" destId="{0B0A9CF7-B540-410B-ABAE-A4C6CC8D1690}" srcOrd="1" destOrd="0" presId="urn:microsoft.com/office/officeart/2005/8/layout/cycle7"/>
    <dgm:cxn modelId="{C2F70361-821F-43D6-B482-2251F6FCFC03}" type="presOf" srcId="{A0E062F4-D935-41DD-BE47-61EA2DF4F7A3}" destId="{65A4B544-32FC-4571-974D-F1E640F3257B}" srcOrd="0" destOrd="0" presId="urn:microsoft.com/office/officeart/2005/8/layout/cycle7"/>
    <dgm:cxn modelId="{5981E19C-C7C1-4663-83F7-76E8AFB26FF6}" type="presOf" srcId="{9CF734DE-9A28-4AAF-AAE7-9714AA445B38}" destId="{6C3BACC6-7797-4E12-9FB8-C5F1D10CCC96}" srcOrd="1" destOrd="0" presId="urn:microsoft.com/office/officeart/2005/8/layout/cycle7"/>
    <dgm:cxn modelId="{FC912DF5-6748-4CB9-AE6E-C01D90348736}" type="presOf" srcId="{311D9F65-1EA8-4BF5-B40C-CD823931DF76}" destId="{D13E3293-C42A-410A-8E88-AAD82175EAC9}" srcOrd="1" destOrd="0" presId="urn:microsoft.com/office/officeart/2005/8/layout/cycle7"/>
    <dgm:cxn modelId="{97573C49-7F1E-4F7D-BDB7-A503418DC728}" srcId="{657DA018-19A5-41F7-874F-AC2903B4FF24}" destId="{60D9924A-C5F5-4DFD-8F97-5BCC80DA78C0}" srcOrd="0" destOrd="0" parTransId="{3287544A-5F76-47DB-A454-5BB1BB51F85F}" sibTransId="{0F8A530E-3EE2-477A-A51A-E535BEF5801F}"/>
    <dgm:cxn modelId="{594D6BE3-EDBB-4FDD-8E13-5E05912E2B09}" type="presOf" srcId="{32A52645-B996-49BB-9AD4-446B89A5FFE8}" destId="{3056E6D3-6E64-4F48-B9E2-8364B65CE6A8}" srcOrd="0" destOrd="0" presId="urn:microsoft.com/office/officeart/2005/8/layout/cycle7"/>
    <dgm:cxn modelId="{FEB436CB-4391-4A12-9EB2-0570301713BA}" type="presOf" srcId="{9CF734DE-9A28-4AAF-AAE7-9714AA445B38}" destId="{57AB241B-B3F6-4621-B8BF-E06E70D57FA5}" srcOrd="0" destOrd="0" presId="urn:microsoft.com/office/officeart/2005/8/layout/cycle7"/>
    <dgm:cxn modelId="{0FA36899-8FEC-415A-A7DA-964F609DC8B8}" srcId="{657DA018-19A5-41F7-874F-AC2903B4FF24}" destId="{32A52645-B996-49BB-9AD4-446B89A5FFE8}" srcOrd="1" destOrd="0" parTransId="{D5F58B6C-C061-44CC-91EE-011CC04AC6C4}" sibTransId="{9CF734DE-9A28-4AAF-AAE7-9714AA445B38}"/>
    <dgm:cxn modelId="{48AAA93B-168E-47C1-8DB5-5F190BF09B1C}" type="presOf" srcId="{60D9924A-C5F5-4DFD-8F97-5BCC80DA78C0}" destId="{DEEBB4E4-8824-481A-A4CA-C207292AA304}" srcOrd="0" destOrd="0" presId="urn:microsoft.com/office/officeart/2005/8/layout/cycle7"/>
    <dgm:cxn modelId="{CCBEBC4D-4DD0-4039-8F10-74C1272A1CB7}" type="presOf" srcId="{657DA018-19A5-41F7-874F-AC2903B4FF24}" destId="{B2DBA82A-96BC-46CC-8320-4B7948E50DCB}" srcOrd="0" destOrd="0" presId="urn:microsoft.com/office/officeart/2005/8/layout/cycle7"/>
    <dgm:cxn modelId="{E82802B0-8753-4EF7-A6A4-9E5BD2EEC029}" type="presOf" srcId="{311D9F65-1EA8-4BF5-B40C-CD823931DF76}" destId="{901D7B0C-512E-403E-ACD4-172B84350C57}" srcOrd="0" destOrd="0" presId="urn:microsoft.com/office/officeart/2005/8/layout/cycle7"/>
    <dgm:cxn modelId="{DEEF1F9C-0E5E-4C9F-84B4-6005832D68F2}" type="presOf" srcId="{0F8A530E-3EE2-477A-A51A-E535BEF5801F}" destId="{3CBDAB16-1144-42EA-897C-7CBFB5FEA5FD}" srcOrd="0" destOrd="0" presId="urn:microsoft.com/office/officeart/2005/8/layout/cycle7"/>
    <dgm:cxn modelId="{8B9042F9-BE6B-4400-B58A-8511F77C3428}" srcId="{657DA018-19A5-41F7-874F-AC2903B4FF24}" destId="{A0E062F4-D935-41DD-BE47-61EA2DF4F7A3}" srcOrd="2" destOrd="0" parTransId="{A2E6DA18-CBE8-47DE-92F1-4C47E243B473}" sibTransId="{311D9F65-1EA8-4BF5-B40C-CD823931DF76}"/>
    <dgm:cxn modelId="{CA42B474-643B-4154-B6E1-A14AF5B70A10}" type="presParOf" srcId="{B2DBA82A-96BC-46CC-8320-4B7948E50DCB}" destId="{DEEBB4E4-8824-481A-A4CA-C207292AA304}" srcOrd="0" destOrd="0" presId="urn:microsoft.com/office/officeart/2005/8/layout/cycle7"/>
    <dgm:cxn modelId="{A08AF85D-365F-4056-9C31-260C68D84872}" type="presParOf" srcId="{B2DBA82A-96BC-46CC-8320-4B7948E50DCB}" destId="{3CBDAB16-1144-42EA-897C-7CBFB5FEA5FD}" srcOrd="1" destOrd="0" presId="urn:microsoft.com/office/officeart/2005/8/layout/cycle7"/>
    <dgm:cxn modelId="{2E84A839-7B12-4876-94D1-90987F3DCDE7}" type="presParOf" srcId="{3CBDAB16-1144-42EA-897C-7CBFB5FEA5FD}" destId="{0B0A9CF7-B540-410B-ABAE-A4C6CC8D1690}" srcOrd="0" destOrd="0" presId="urn:microsoft.com/office/officeart/2005/8/layout/cycle7"/>
    <dgm:cxn modelId="{9E044C7B-7F70-45B4-8DC6-721371A5AD21}" type="presParOf" srcId="{B2DBA82A-96BC-46CC-8320-4B7948E50DCB}" destId="{3056E6D3-6E64-4F48-B9E2-8364B65CE6A8}" srcOrd="2" destOrd="0" presId="urn:microsoft.com/office/officeart/2005/8/layout/cycle7"/>
    <dgm:cxn modelId="{481DC8F2-9B8A-4E91-B589-DC59D72A9D7C}" type="presParOf" srcId="{B2DBA82A-96BC-46CC-8320-4B7948E50DCB}" destId="{57AB241B-B3F6-4621-B8BF-E06E70D57FA5}" srcOrd="3" destOrd="0" presId="urn:microsoft.com/office/officeart/2005/8/layout/cycle7"/>
    <dgm:cxn modelId="{989123BF-6719-46DE-86A1-52D03CD7A0D7}" type="presParOf" srcId="{57AB241B-B3F6-4621-B8BF-E06E70D57FA5}" destId="{6C3BACC6-7797-4E12-9FB8-C5F1D10CCC96}" srcOrd="0" destOrd="0" presId="urn:microsoft.com/office/officeart/2005/8/layout/cycle7"/>
    <dgm:cxn modelId="{D9FFBEAB-489E-4727-AA40-5D86B14291DB}" type="presParOf" srcId="{B2DBA82A-96BC-46CC-8320-4B7948E50DCB}" destId="{65A4B544-32FC-4571-974D-F1E640F3257B}" srcOrd="4" destOrd="0" presId="urn:microsoft.com/office/officeart/2005/8/layout/cycle7"/>
    <dgm:cxn modelId="{1E81E1E1-75D1-4EA7-9544-CB428DF9C362}" type="presParOf" srcId="{B2DBA82A-96BC-46CC-8320-4B7948E50DCB}" destId="{901D7B0C-512E-403E-ACD4-172B84350C57}" srcOrd="5" destOrd="0" presId="urn:microsoft.com/office/officeart/2005/8/layout/cycle7"/>
    <dgm:cxn modelId="{8E71575A-5D17-4F72-8BA3-74C2765653C1}" type="presParOf" srcId="{901D7B0C-512E-403E-ACD4-172B84350C57}" destId="{D13E3293-C42A-410A-8E88-AAD82175EAC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BB4E4-8824-481A-A4CA-C207292AA304}">
      <dsp:nvSpPr>
        <dsp:cNvPr id="0" name=""/>
        <dsp:cNvSpPr/>
      </dsp:nvSpPr>
      <dsp:spPr>
        <a:xfrm>
          <a:off x="1713444" y="183776"/>
          <a:ext cx="4718623" cy="111709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6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फरार प्रतिबादी पक्राउ</a:t>
          </a:r>
          <a:r>
            <a:rPr lang="en-US" sz="36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36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९ जना</a:t>
          </a:r>
          <a:endParaRPr lang="en-US" sz="3600" b="1" kern="1200" dirty="0"/>
        </a:p>
      </dsp:txBody>
      <dsp:txXfrm>
        <a:off x="1746163" y="216495"/>
        <a:ext cx="4653185" cy="1051654"/>
      </dsp:txXfrm>
    </dsp:sp>
    <dsp:sp modelId="{3CBDAB16-1144-42EA-897C-7CBFB5FEA5FD}">
      <dsp:nvSpPr>
        <dsp:cNvPr id="0" name=""/>
        <dsp:cNvSpPr/>
      </dsp:nvSpPr>
      <dsp:spPr>
        <a:xfrm rot="3066600">
          <a:off x="3498222" y="2367523"/>
          <a:ext cx="3199725" cy="556391"/>
        </a:xfrm>
        <a:prstGeom prst="leftRightArrow">
          <a:avLst>
            <a:gd name="adj1" fmla="val 60000"/>
            <a:gd name="adj2" fmla="val 50000"/>
          </a:avLst>
        </a:prstGeom>
        <a:solidFill>
          <a:srgbClr val="00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665139" y="2478801"/>
        <a:ext cx="2865891" cy="333835"/>
      </dsp:txXfrm>
    </dsp:sp>
    <dsp:sp modelId="{3056E6D3-6E64-4F48-B9E2-8364B65CE6A8}">
      <dsp:nvSpPr>
        <dsp:cNvPr id="0" name=""/>
        <dsp:cNvSpPr/>
      </dsp:nvSpPr>
      <dsp:spPr>
        <a:xfrm>
          <a:off x="5042549" y="4073120"/>
          <a:ext cx="3023348" cy="111709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e-NP" sz="24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कैद ८ बर्ष २ महिना २१ दिन </a:t>
          </a:r>
          <a:endParaRPr lang="en-US" sz="24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075268" y="4105839"/>
        <a:ext cx="2957910" cy="1051654"/>
      </dsp:txXfrm>
    </dsp:sp>
    <dsp:sp modelId="{57AB241B-B3F6-4621-B8BF-E06E70D57FA5}">
      <dsp:nvSpPr>
        <dsp:cNvPr id="0" name=""/>
        <dsp:cNvSpPr/>
      </dsp:nvSpPr>
      <dsp:spPr>
        <a:xfrm rot="10810125">
          <a:off x="3187695" y="4386193"/>
          <a:ext cx="1754765" cy="476284"/>
        </a:xfrm>
        <a:prstGeom prst="leftRightArrow">
          <a:avLst>
            <a:gd name="adj1" fmla="val 60000"/>
            <a:gd name="adj2" fmla="val 50000"/>
          </a:avLst>
        </a:prstGeom>
        <a:solidFill>
          <a:srgbClr val="00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3330580" y="4481450"/>
        <a:ext cx="1468995" cy="285770"/>
      </dsp:txXfrm>
    </dsp:sp>
    <dsp:sp modelId="{65A4B544-32FC-4571-974D-F1E640F3257B}">
      <dsp:nvSpPr>
        <dsp:cNvPr id="0" name=""/>
        <dsp:cNvSpPr/>
      </dsp:nvSpPr>
      <dsp:spPr>
        <a:xfrm>
          <a:off x="0" y="4058363"/>
          <a:ext cx="3087605" cy="1117092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24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असुल जरीवाना</a:t>
          </a:r>
          <a:r>
            <a:rPr lang="en-US" sz="24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24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रु.१,१९,०००.।-</a:t>
          </a:r>
          <a:endParaRPr lang="en-US" sz="2400" b="1" kern="1200" dirty="0"/>
        </a:p>
      </dsp:txBody>
      <dsp:txXfrm>
        <a:off x="32719" y="4091082"/>
        <a:ext cx="3022167" cy="1051654"/>
      </dsp:txXfrm>
    </dsp:sp>
    <dsp:sp modelId="{901D7B0C-512E-403E-ACD4-172B84350C57}">
      <dsp:nvSpPr>
        <dsp:cNvPr id="0" name=""/>
        <dsp:cNvSpPr/>
      </dsp:nvSpPr>
      <dsp:spPr>
        <a:xfrm rot="18207345">
          <a:off x="759035" y="2397895"/>
          <a:ext cx="3242499" cy="610916"/>
        </a:xfrm>
        <a:prstGeom prst="leftRightArrow">
          <a:avLst>
            <a:gd name="adj1" fmla="val 60000"/>
            <a:gd name="adj2" fmla="val 50000"/>
          </a:avLst>
        </a:prstGeom>
        <a:solidFill>
          <a:srgbClr val="00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942310" y="2520078"/>
        <a:ext cx="2875949" cy="366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0.11581</cdr:x>
      <cdr:y>0.1907</cdr:y>
    </cdr:from>
    <cdr:to>
      <cdr:x>0.38211</cdr:x>
      <cdr:y>0.4154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995" y="765426"/>
          <a:ext cx="1887794" cy="901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e-NP" sz="2000" b="1" dirty="0" smtClean="0">
              <a:latin typeface="Kokila" panose="020B0604020202020204" pitchFamily="34" charset="0"/>
              <a:cs typeface="Kokila" panose="020B0604020202020204" pitchFamily="34" charset="0"/>
            </a:rPr>
            <a:t>रकम रु.२ करोड,६१ लाख १७ हजार ५ सय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0.39459</cdr:x>
      <cdr:y>0.1907</cdr:y>
    </cdr:from>
    <cdr:to>
      <cdr:x>0.63509</cdr:x>
      <cdr:y>0.4154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97272" y="765420"/>
          <a:ext cx="1704916" cy="901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e-NP" sz="2000" b="1" dirty="0" smtClean="0">
              <a:latin typeface="Kokila" panose="020B0604020202020204" pitchFamily="34" charset="0"/>
              <a:cs typeface="Kokila" panose="020B0604020202020204" pitchFamily="34" charset="0"/>
            </a:rPr>
            <a:t>रकम रु. १ करोड ७१ लाख २३ हजार 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AA62-10AF-4B03-8E9E-F65C2C6586B5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989F3-1C1F-4867-B4F0-EC774A341A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6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0D321-D510-46AB-9B35-1420923A9AD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4ACE-41F6-466E-88D8-0510E25D1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51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81E8-2A97-4416-B306-2EA684EA918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7F68-E6EC-476F-A637-7DFBA68B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8464787"/>
              </p:ext>
            </p:extLst>
          </p:nvPr>
        </p:nvGraphicFramePr>
        <p:xfrm>
          <a:off x="313266" y="787872"/>
          <a:ext cx="8602135" cy="5503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214">
                  <a:extLst>
                    <a:ext uri="{9D8B030D-6E8A-4147-A177-3AD203B41FA5}">
                      <a16:colId xmlns:a16="http://schemas.microsoft.com/office/drawing/2014/main" xmlns="" val="3006131574"/>
                    </a:ext>
                  </a:extLst>
                </a:gridCol>
                <a:gridCol w="6169016">
                  <a:extLst>
                    <a:ext uri="{9D8B030D-6E8A-4147-A177-3AD203B41FA5}">
                      <a16:colId xmlns:a16="http://schemas.microsoft.com/office/drawing/2014/main" xmlns="" val="2952038293"/>
                    </a:ext>
                  </a:extLst>
                </a:gridCol>
                <a:gridCol w="1572905">
                  <a:extLst>
                    <a:ext uri="{9D8B030D-6E8A-4147-A177-3AD203B41FA5}">
                      <a16:colId xmlns:a16="http://schemas.microsoft.com/office/drawing/2014/main" xmlns="" val="4216520796"/>
                    </a:ext>
                  </a:extLst>
                </a:gridCol>
              </a:tblGrid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सि.नं.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मुद्धा</a:t>
                      </a:r>
                      <a:r>
                        <a:rPr lang="ne-NP" sz="2000" b="1" baseline="0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 शिर्षक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मु.द.स.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0550006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सार्बजनिक हित स्वास्थ्य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सुरक्षा सुबिधा र नैतिकता बिरुद्वको </a:t>
                      </a:r>
                      <a:r>
                        <a:rPr lang="ne-NP" sz="2000" b="1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कसुर+ अभद्र व्यबहार-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७२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6619160"/>
                  </a:ext>
                </a:extLst>
              </a:tr>
              <a:tr h="3093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लागु औषध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१५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287197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जबरजस्ती करणी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१२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8522166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कृर्ते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१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1739053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चोरी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५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7745061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बहु-बिबाह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३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0914858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ठगी 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५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6949260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सवारीबाट अंगभंग 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१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9963100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९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बैकिङ कसुर 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१३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9936492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जुवा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३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5668136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११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बालदुरचार 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१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686945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सवारी ज्यान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६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3193855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१३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अप्राकृतिक</a:t>
                      </a:r>
                      <a:r>
                        <a:rPr lang="ne-NP" sz="2000" b="1" baseline="0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 मैथुन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१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0587183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१४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फुटकर ज्यान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६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4902745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१५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भबितब्य ज्यान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६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65156"/>
                  </a:ext>
                </a:extLst>
              </a:tr>
              <a:tr h="27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१६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झुण्डिई आ.ह.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७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076029"/>
                  </a:ext>
                </a:extLst>
              </a:tr>
              <a:tr h="27568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r>
                        <a:rPr lang="ne-NP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effectLst/>
                          <a:latin typeface="Kokila" panose="020B0604020202020204" pitchFamily="34" charset="0"/>
                          <a:ea typeface="SimSun" panose="02010600030101010101" pitchFamily="2" charset="-122"/>
                          <a:cs typeface="Kokila" panose="020B0604020202020204" pitchFamily="34" charset="0"/>
                        </a:rPr>
                        <a:t>१५९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SimSun" panose="02010600030101010101" pitchFamily="2" charset="-122"/>
                        <a:cs typeface="Kokila" panose="020B0604020202020204" pitchFamily="34" charset="0"/>
                      </a:endParaRPr>
                    </a:p>
                  </a:txBody>
                  <a:tcPr marL="48890" marR="488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53773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3267" y="259307"/>
            <a:ext cx="8602134" cy="455124"/>
          </a:xfrm>
          <a:prstGeom prst="rect">
            <a:avLst/>
          </a:prstGeom>
          <a:noFill/>
          <a:ln w="38100" cmpd="tri">
            <a:solidFill>
              <a:srgbClr val="FF0000"/>
            </a:solidFill>
            <a:prstDash val="sysDash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200" dirty="0" smtClean="0">
                <a:solidFill>
                  <a:schemeClr val="tx1"/>
                </a:solidFill>
              </a:rPr>
              <a:t>फागुन महिनाको मुद्धा दर्ता संख्या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ne-N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882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30" y="2133600"/>
            <a:ext cx="8917174" cy="2667000"/>
          </a:xfrm>
        </p:spPr>
        <p:txBody>
          <a:bodyPr/>
          <a:lstStyle/>
          <a:p>
            <a:pPr marL="0" indent="0" algn="ctr">
              <a:buNone/>
            </a:pPr>
            <a:r>
              <a:rPr lang="ne-NP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6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घटना – २</a:t>
            </a:r>
          </a:p>
          <a:p>
            <a:pPr marL="0" indent="0" algn="ctr">
              <a:buNone/>
            </a:pPr>
            <a:r>
              <a:rPr lang="ne-NP" sz="6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लागू औषध सहित मानिस पक्राउ</a:t>
            </a:r>
            <a:endParaRPr lang="en-US" sz="6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74589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9160" y="212119"/>
            <a:ext cx="8692714" cy="51807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400" dirty="0" smtClean="0"/>
              <a:t>लागू औषध सहित मानिस पक्राउ</a:t>
            </a:r>
            <a:endParaRPr lang="ne-NP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220175" y="900374"/>
            <a:ext cx="86927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घटना </a:t>
            </a:r>
            <a:r>
              <a:rPr lang="ne-NP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बिबरण</a:t>
            </a:r>
            <a:r>
              <a:rPr lang="en-US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:-</a:t>
            </a:r>
            <a:endParaRPr lang="ne-NP" sz="40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मिति २०७६।११।२२ गते अं. १५:०० बजेको समयमा जिल्ला कास्की पोखरा महानगरपालिका वडा नं. ०८  </a:t>
            </a:r>
            <a:r>
              <a:rPr lang="ne-NP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मा लागू औषध बेचबिखन भईरहेको भन्ने सूचनाका आधारमा 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पोखरा महानगरपालिका वडा नं.०९ नयाँबजार बस्ने बर्ष २७ को प्रविन </a:t>
            </a:r>
            <a:r>
              <a:rPr lang="ne-NP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गुरुङले चलाएको ग १६ प १४३१ नम्बरको 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स्कुटर चेकजाच </a:t>
            </a:r>
            <a:r>
              <a:rPr lang="ne-NP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गर्दा  स्कुटरको 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डिकीबाट लागू औषध नाईट्रोजेपाम- २९३, बुप्रिनर्फिन थान-१३५, डाईजपाम थान-१३५, फेनेरागन थान-१३५ </a:t>
            </a:r>
            <a:r>
              <a:rPr lang="ne-NP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फेला पारी बेचबिखनबाट प्राप्त नगद रु.३८,६८५।– र स्कुटर समेत बरामद तथा  निजलाई पक्राउ गरी कानुनी 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प्रकृया अगाडी बढाइएको छ ।</a:t>
            </a:r>
            <a:endParaRPr lang="en-US" sz="36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330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210" y="167727"/>
            <a:ext cx="8710189" cy="633772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600" dirty="0"/>
              <a:t>पक्राउ </a:t>
            </a:r>
            <a:r>
              <a:rPr lang="ne-NP" sz="3600" dirty="0" smtClean="0"/>
              <a:t>अभियुक्तहरु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319" y="1406525"/>
            <a:ext cx="3852080" cy="35017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3174" y="1279961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नामथर 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प्रविण गुरुङ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 वतन 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जि.कास्की </a:t>
            </a: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पो.म.न.पा.‍-०९ नयाँबजार </a:t>
            </a:r>
            <a:endParaRPr lang="ne-NP" sz="2800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उमेर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२७ बर्ष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 शै.यो.:-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‌‍१२ अध्ययन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 पेशा 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अध्ययन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पक्राउ मिति </a:t>
            </a:r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:- </a:t>
            </a: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२०७६।११।२२ गते</a:t>
            </a:r>
          </a:p>
        </p:txBody>
      </p:sp>
    </p:spTree>
    <p:extLst>
      <p:ext uri="{BB962C8B-B14F-4D97-AF65-F5344CB8AC3E}">
        <p14:creationId xmlns:p14="http://schemas.microsoft.com/office/powerpoint/2010/main" xmlns="" val="2393126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30" y="2133600"/>
            <a:ext cx="8917174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e-NP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6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घटना – ३</a:t>
            </a:r>
          </a:p>
          <a:p>
            <a:pPr marL="0" indent="0" algn="ctr">
              <a:buNone/>
            </a:pPr>
            <a:r>
              <a:rPr lang="ne-NP" sz="6100" b="1" dirty="0">
                <a:latin typeface="Kokila" panose="020B0604020202020204" pitchFamily="34" charset="0"/>
                <a:cs typeface="Kokila" panose="020B0604020202020204" pitchFamily="34" charset="0"/>
              </a:rPr>
              <a:t>बैंकिङ कसूर मुद्दा मानिस </a:t>
            </a:r>
            <a:r>
              <a:rPr lang="ne-NP" sz="6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पक्राउ</a:t>
            </a:r>
            <a:endParaRPr lang="en-US" sz="6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1121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0175" y="131406"/>
            <a:ext cx="8692714" cy="51807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600" dirty="0"/>
              <a:t>बैंकिङ कसूर मुद्दा मानिस पक्राउ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0175" y="678995"/>
            <a:ext cx="869271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घटना </a:t>
            </a:r>
            <a:r>
              <a:rPr lang="ne-NP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बिबरण</a:t>
            </a:r>
            <a:r>
              <a:rPr lang="en-US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:-</a:t>
            </a:r>
            <a:endParaRPr lang="ne-NP" sz="40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जिल्ला स्याङजा आधिखोला गा.पा. वडा न.-६ स्थायी घर भई हाल जिल्ला कास्की पोखरा म.न.पा. वडा न.-१७ बस्ने बर्ष ३३ का अर्जुन ढकालले </a:t>
            </a:r>
            <a:r>
              <a:rPr lang="ne-NP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बिभिन्न ब्यक्तिहरुलाई प्रलोभनमा पारी रकम लिई उक्त रकमहरु चेकबाट फिर्ता गरेकोमा निजले दिएको चेक पर्याप्त रकम नभएको कारण फिर्ता भई बाउन्स भएको र पीडितहरुबाट बैंकिङ कसूरमा प्राप्त उजुरीका आधारमा  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निज अर्जुन ढकाललाई जिल्ला </a:t>
            </a:r>
            <a:r>
              <a:rPr lang="ne-NP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न.प. गैडाकोट 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न.पा. </a:t>
            </a:r>
            <a:r>
              <a:rPr lang="ne-NP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०२ बाट मिति 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२०७६।११।१८ गते पक्राउ गरी कानुनी प्रकृया अगाडी बढाईएको छ </a:t>
            </a:r>
            <a:r>
              <a:rPr lang="ne-NP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। निज बिरुद्द रु.९५,३०,०००।- बराबरको बिगो रकम सहित २ वटा मुद्दा दर्ता भई अनुसन्धान भईरहेको छ ।</a:t>
            </a:r>
            <a:endParaRPr lang="en-US" sz="36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endParaRPr lang="ne-NP" sz="40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98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210" y="167727"/>
            <a:ext cx="8710189" cy="633772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600" dirty="0"/>
              <a:t>पक्राउ </a:t>
            </a:r>
            <a:r>
              <a:rPr lang="ne-NP" sz="3600" dirty="0" smtClean="0"/>
              <a:t>अभियुक्तहरु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606821" y="1138643"/>
            <a:ext cx="50618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नामथर 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अर्जुन ढकाल 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 वतन 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जि.स्याङजा </a:t>
            </a: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आधिखोला गा.पा. वडा न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.-०६</a:t>
            </a:r>
          </a:p>
          <a:p>
            <a:pPr lvl="0" algn="just">
              <a:lnSpc>
                <a:spcPct val="150000"/>
              </a:lnSpc>
            </a:pP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            हाल जि.कास्की </a:t>
            </a: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पोखरा म.न.पा. वडा न.-१७ </a:t>
            </a:r>
            <a:endParaRPr lang="ne-NP" sz="2800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उमेर 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३३ बर्ष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 शै.यो.:- </a:t>
            </a:r>
            <a:r>
              <a:rPr lang="en-US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M.Sc.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पेशा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शिक्षक</a:t>
            </a:r>
            <a:r>
              <a:rPr lang="en-US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ब्यबसायी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पक्राउ मिति </a:t>
            </a:r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:- </a:t>
            </a: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२०७६।११।१८ गते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8713" y="1078850"/>
            <a:ext cx="3246685" cy="35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061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1437" y="138302"/>
            <a:ext cx="8710189" cy="749508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600" dirty="0" smtClean="0"/>
              <a:t>बैंकिङ कसूर मुद्दा (चेक बाउन्स) सम्बन्धी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48436" y="896691"/>
            <a:ext cx="8710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बैंकिङ कसूर तथा सजाय ऐन, २०६४ को दफा ३(ग) अनुसार आफ्नो खातामा मौज्दात रकम नभएको जानी जानी चेक काटी दिन हुदैन । कसैले त्यस्तो कार्य गरेमा दफा १५(१) ले सो कसूरमा बिगो भराई बिगो बमोजिम जरिवाना र ३ महिनासम्म कैद हुने ब्यवस्था गरेको छ । त्यसैले यस्तो कार्य नगर्न नगराउन यस कार्यालयबाट समय समयमा सूचना समेत जारी गरिएको छ ।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3378581200"/>
              </p:ext>
            </p:extLst>
          </p:nvPr>
        </p:nvGraphicFramePr>
        <p:xfrm>
          <a:off x="724905" y="2784468"/>
          <a:ext cx="7089060" cy="401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95825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0175" y="131406"/>
            <a:ext cx="8692714" cy="51807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600" dirty="0"/>
              <a:t>बैंकिङ कसूर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0175" y="678995"/>
            <a:ext cx="86927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ne-NP" sz="5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मुद्दा दर्ता:- </a:t>
            </a:r>
            <a:r>
              <a:rPr lang="ne-NP" sz="5400" dirty="0" smtClean="0">
                <a:latin typeface="Kokila" panose="020B0604020202020204" pitchFamily="34" charset="0"/>
                <a:cs typeface="Kokila" panose="020B0604020202020204" pitchFamily="34" charset="0"/>
              </a:rPr>
              <a:t>श्रावण १३ गतेबाट दर्ता रोकिएको र कार्तिक १७ गतेबाट पुन: शुरु</a:t>
            </a:r>
            <a:endParaRPr lang="ne-NP" sz="54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5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मुद्दा दर्ता संख्या :- </a:t>
            </a:r>
            <a:r>
              <a:rPr lang="ne-NP" sz="5400" dirty="0" smtClean="0">
                <a:latin typeface="Kokila" panose="020B0604020202020204" pitchFamily="34" charset="0"/>
                <a:cs typeface="Kokila" panose="020B0604020202020204" pitchFamily="34" charset="0"/>
              </a:rPr>
              <a:t>७५</a:t>
            </a:r>
          </a:p>
          <a:p>
            <a:pPr lvl="0" algn="just"/>
            <a:r>
              <a:rPr lang="ne-NP" sz="5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पक्राउ संख्या:- </a:t>
            </a:r>
            <a:r>
              <a:rPr lang="ne-NP" sz="5400" dirty="0" smtClean="0">
                <a:latin typeface="Kokila" panose="020B0604020202020204" pitchFamily="34" charset="0"/>
                <a:cs typeface="Kokila" panose="020B0604020202020204" pitchFamily="34" charset="0"/>
              </a:rPr>
              <a:t>३१ (पुरुष २३ महिला ८)</a:t>
            </a:r>
          </a:p>
          <a:p>
            <a:pPr lvl="0" algn="just"/>
            <a:r>
              <a:rPr lang="ne-NP" sz="5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फरार :- </a:t>
            </a:r>
            <a:r>
              <a:rPr lang="ne-NP" sz="5400" dirty="0" smtClean="0">
                <a:latin typeface="Kokila" panose="020B0604020202020204" pitchFamily="34" charset="0"/>
                <a:cs typeface="Kokila" panose="020B0604020202020204" pitchFamily="34" charset="0"/>
              </a:rPr>
              <a:t>४४ (पुरुष ३५ महिला ९)</a:t>
            </a:r>
          </a:p>
          <a:p>
            <a:pPr lvl="0" algn="just"/>
            <a:r>
              <a:rPr lang="ne-NP" sz="5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मुद्दा दर्ता क्रममा: </a:t>
            </a:r>
            <a:r>
              <a:rPr lang="ne-NP" sz="5400" dirty="0" smtClean="0">
                <a:latin typeface="Kokila" panose="020B0604020202020204" pitchFamily="34" charset="0"/>
                <a:cs typeface="Kokila" panose="020B0604020202020204" pitchFamily="34" charset="0"/>
              </a:rPr>
              <a:t>२७ </a:t>
            </a:r>
            <a:endParaRPr lang="en-US" sz="4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endParaRPr lang="ne-NP" sz="40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294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08110" y="160330"/>
            <a:ext cx="8712429" cy="602118"/>
          </a:xfrm>
          <a:prstGeom prst="rect">
            <a:avLst/>
          </a:prstGeom>
          <a:noFill/>
          <a:ln w="47625" cmpd="tri">
            <a:solidFill>
              <a:schemeClr val="tx1"/>
            </a:solidFill>
            <a:prstDash val="sysDash"/>
            <a:miter lim="800000"/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e-NP" sz="32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हराएका चोरी भएका सामान </a:t>
            </a:r>
            <a:r>
              <a:rPr lang="ne-NP" sz="3200" b="1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बुझाइएको</a:t>
            </a:r>
            <a:endParaRPr lang="ne-NP" sz="3200" b="1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281" y="959781"/>
            <a:ext cx="8839746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7338" indent="-287338" algn="just">
              <a:buFont typeface="Arial" panose="020B0604020202020204" pitchFamily="34" charset="0"/>
              <a:buChar char="•"/>
            </a:pPr>
            <a:r>
              <a:rPr lang="ne-NP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हराएका तथा चोरी भई फेला परेका मोबाईल संख्या – १५ थान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112" y="2015099"/>
            <a:ext cx="4422882" cy="4258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994" y="2015098"/>
            <a:ext cx="4289545" cy="42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897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6693" y="133458"/>
            <a:ext cx="8729063" cy="540054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2600" dirty="0"/>
              <a:t>समुदाय प्रहरी साझेदारी कार्यक्रम अन्तरगत </a:t>
            </a:r>
            <a:r>
              <a:rPr lang="ne-NP" sz="2600" dirty="0" smtClean="0"/>
              <a:t>माघ महिनामा </a:t>
            </a:r>
            <a:r>
              <a:rPr lang="ne-NP" sz="2600" dirty="0"/>
              <a:t>सम्पन्न गरिएका </a:t>
            </a:r>
            <a:r>
              <a:rPr lang="ne-NP" sz="2600" dirty="0" smtClean="0"/>
              <a:t>कार्यक्रमहरु :-५९</a:t>
            </a:r>
            <a:endParaRPr lang="en-US" sz="2600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8790873"/>
              </p:ext>
            </p:extLst>
          </p:nvPr>
        </p:nvGraphicFramePr>
        <p:xfrm>
          <a:off x="210986" y="705068"/>
          <a:ext cx="8718317" cy="5761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007">
                  <a:extLst>
                    <a:ext uri="{9D8B030D-6E8A-4147-A177-3AD203B41FA5}">
                      <a16:colId xmlns:a16="http://schemas.microsoft.com/office/drawing/2014/main" xmlns="" val="813209297"/>
                    </a:ext>
                  </a:extLst>
                </a:gridCol>
                <a:gridCol w="5394960">
                  <a:extLst>
                    <a:ext uri="{9D8B030D-6E8A-4147-A177-3AD203B41FA5}">
                      <a16:colId xmlns:a16="http://schemas.microsoft.com/office/drawing/2014/main" xmlns="" val="2352158735"/>
                    </a:ext>
                  </a:extLst>
                </a:gridCol>
                <a:gridCol w="2319350">
                  <a:extLst>
                    <a:ext uri="{9D8B030D-6E8A-4147-A177-3AD203B41FA5}">
                      <a16:colId xmlns:a16="http://schemas.microsoft.com/office/drawing/2014/main" xmlns="" val="1162654690"/>
                    </a:ext>
                  </a:extLst>
                </a:gridCol>
              </a:tblGrid>
              <a:tr h="36455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सि.नं.</a:t>
                      </a:r>
                    </a:p>
                  </a:txBody>
                  <a:tcPr marL="4792" marR="4792" marT="4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ctr" rtl="0" fontAlgn="t"/>
                      <a:r>
                        <a:rPr lang="ne-NP" sz="2400" b="1" u="none" strike="noStrike" dirty="0">
                          <a:solidFill>
                            <a:srgbClr val="FF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सामुदायिक कार्यक्रम </a:t>
                      </a:r>
                      <a:r>
                        <a:rPr lang="ne-NP" sz="2400" b="1" u="none" strike="noStrike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अन्तर्गत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400" b="1" u="none" strike="noStrike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कार्यक्रम संख्या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733017"/>
                  </a:ext>
                </a:extLst>
              </a:tr>
              <a:tr h="3639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</a:t>
                      </a: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आधारभुत</a:t>
                      </a:r>
                      <a:r>
                        <a:rPr lang="ne-NP" sz="2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सुरक्षा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7780384"/>
                  </a:ext>
                </a:extLst>
              </a:tr>
              <a:tr h="3639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</a:t>
                      </a: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u="none" strike="noStrike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प्रहरी र स्थानिय तहबाट हुने सेवा तथा सहयोग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4119021"/>
                  </a:ext>
                </a:extLst>
              </a:tr>
              <a:tr h="2573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३</a:t>
                      </a: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60325" algn="l" rtl="0" fontAlgn="t"/>
                      <a:r>
                        <a:rPr lang="ne-NP" sz="2000" b="0" u="none" strike="noStrike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महिला बालवालिका तथा जेष्ट नागरिक बिरुद्धको अपराध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4392989"/>
                  </a:ext>
                </a:extLst>
              </a:tr>
              <a:tr h="3639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४</a:t>
                      </a: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u="none" strike="noStrike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सडक सुरक्षा र साईबर सुरक्षा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0891797"/>
                  </a:ext>
                </a:extLst>
              </a:tr>
              <a:tr h="3699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५</a:t>
                      </a: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u="none" strike="noStrike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लागु औषध नियन्त्रण र मदिरा नियन्त्रण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9313794"/>
                  </a:ext>
                </a:extLst>
              </a:tr>
              <a:tr h="3602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६</a:t>
                      </a: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u="none" strike="noStrike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सरसफाई कार्यक्रम</a:t>
                      </a:r>
                      <a:endParaRPr lang="ne-N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1336615"/>
                  </a:ext>
                </a:extLst>
              </a:tr>
              <a:tr h="3639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७</a:t>
                      </a: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वातावरण</a:t>
                      </a:r>
                      <a:r>
                        <a:rPr lang="ne-NP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संरक्षण तथा प्रकृतिक श्रोतको दोहन नियन्त्रण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6919104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८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अभिमुखिकरण कार्यक्रम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९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1100431"/>
                  </a:ext>
                </a:extLst>
              </a:tr>
              <a:tr h="2858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९</a:t>
                      </a: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अन्य</a:t>
                      </a: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5086143"/>
                  </a:ext>
                </a:extLst>
              </a:tr>
              <a:tr h="368853">
                <a:tc gridSpan="3">
                  <a:txBody>
                    <a:bodyPr/>
                    <a:lstStyle/>
                    <a:p>
                      <a:pPr marL="236538" indent="0" algn="ctr" rtl="0" fontAlgn="t"/>
                      <a:r>
                        <a:rPr lang="ne-NP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विद्यालय कार्यक्रम </a:t>
                      </a:r>
                      <a:r>
                        <a:rPr lang="ne-NP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अन्तर्गत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36538" indent="0" algn="l" rtl="0" fontAlgn="t"/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6554976"/>
                  </a:ext>
                </a:extLst>
              </a:tr>
              <a:tr h="2974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</a:t>
                      </a:r>
                      <a:endParaRPr lang="en-US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आधारभुत</a:t>
                      </a:r>
                      <a:r>
                        <a:rPr lang="ne-NP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सुरक्षा चेतना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११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1271858"/>
                  </a:ext>
                </a:extLst>
              </a:tr>
              <a:tr h="26077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</a:t>
                      </a:r>
                      <a:endParaRPr lang="en-US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साईवर</a:t>
                      </a:r>
                      <a:r>
                        <a:rPr lang="ne-NP" sz="2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सुरक्षा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3343922"/>
                  </a:ext>
                </a:extLst>
              </a:tr>
              <a:tr h="33649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३</a:t>
                      </a:r>
                      <a:endParaRPr lang="en-US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आधारभुत</a:t>
                      </a:r>
                      <a:r>
                        <a:rPr lang="ne-NP" sz="2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कानून तथा मानव अधिकार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6939371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४</a:t>
                      </a:r>
                      <a:endParaRPr lang="en-US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सडक</a:t>
                      </a:r>
                      <a:r>
                        <a:rPr lang="ne-NP" sz="2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सुरक्षा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709633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५</a:t>
                      </a:r>
                      <a:endParaRPr lang="en-US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लागु</a:t>
                      </a:r>
                      <a:r>
                        <a:rPr lang="ne-NP" sz="2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औषध निषेध तथा मादक पदार्थ नियन्त्रण कार्यक्रम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३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0610693"/>
                  </a:ext>
                </a:extLst>
              </a:tr>
              <a:tr h="30916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६</a:t>
                      </a:r>
                      <a:endParaRPr lang="en-US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0" algn="l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प्रहरी संग एक दिन कार्यक्रम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४</a:t>
                      </a:r>
                      <a:endParaRPr lang="ne-NP" sz="2000" b="0" u="none" strike="noStrike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4792" marR="4792" marT="4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0379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8646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62981" y="140331"/>
            <a:ext cx="4744377" cy="481345"/>
          </a:xfrm>
          <a:prstGeom prst="rect">
            <a:avLst/>
          </a:prstGeom>
          <a:noFill/>
          <a:ln w="28575" cmpd="tri">
            <a:solidFill>
              <a:srgbClr val="FF0000"/>
            </a:solidFill>
            <a:prstDash val="sysDash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200" dirty="0" smtClean="0">
                <a:solidFill>
                  <a:schemeClr val="tx1"/>
                </a:solidFill>
              </a:rPr>
              <a:t>चोरी मुद्धा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ne-NP" sz="3200" dirty="0" smtClean="0">
                <a:solidFill>
                  <a:schemeClr val="tx1"/>
                </a:solidFill>
              </a:rPr>
              <a:t>तुलनात्मक विवरण</a:t>
            </a:r>
            <a:endParaRPr lang="ne-NP" sz="3200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4134614"/>
              </p:ext>
            </p:extLst>
          </p:nvPr>
        </p:nvGraphicFramePr>
        <p:xfrm>
          <a:off x="227740" y="4691200"/>
          <a:ext cx="8677584" cy="186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7584">
                  <a:extLst>
                    <a:ext uri="{9D8B030D-6E8A-4147-A177-3AD203B41FA5}">
                      <a16:colId xmlns:a16="http://schemas.microsoft.com/office/drawing/2014/main" xmlns="" val="3112729469"/>
                    </a:ext>
                  </a:extLst>
                </a:gridCol>
              </a:tblGrid>
              <a:tr h="1864536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e-NP" sz="2400" i="0" u="sng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नोट :-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e-NP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मुद्धा दर्तामा मंसिर महिनाको तुलनामा पौष महिनामा २०%  ले बृद्धि भएको देखिन्छ ।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e-NP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मुद्धा दर्तामा पौष महिनाको तुलनामा माघ महिनामा ६६.६७% ले बृद्धि भएको देखिन्छ ।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e-NP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मुद्वा दर्तामा माघ महिनाको तुलनामा फाल्गुन महिनामा ५०% ले कमि भएको देखिन्छ ।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596593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9240134"/>
              </p:ext>
            </p:extLst>
          </p:nvPr>
        </p:nvGraphicFramePr>
        <p:xfrm>
          <a:off x="152827" y="367739"/>
          <a:ext cx="8917174" cy="433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18" y="104110"/>
            <a:ext cx="976800" cy="9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87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42454" y="111937"/>
            <a:ext cx="8670265" cy="523220"/>
          </a:xfrm>
          <a:prstGeom prst="rect">
            <a:avLst/>
          </a:prstGeom>
          <a:solidFill>
            <a:srgbClr val="006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2800" b="1" dirty="0" smtClean="0"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कारवाही र पुरस्कार </a:t>
            </a:r>
            <a:endParaRPr lang="en-US" sz="2800" b="1" dirty="0">
              <a:solidFill>
                <a:schemeClr val="bg1"/>
              </a:solidFill>
              <a:latin typeface="Kokila" pitchFamily="34" charset="0"/>
              <a:cs typeface="Kokila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0327839"/>
              </p:ext>
            </p:extLst>
          </p:nvPr>
        </p:nvGraphicFramePr>
        <p:xfrm>
          <a:off x="209123" y="1104322"/>
          <a:ext cx="4258262" cy="2498687"/>
        </p:xfrm>
        <a:graphic>
          <a:graphicData uri="http://schemas.openxmlformats.org/drawingml/2006/table">
            <a:tbl>
              <a:tblPr/>
              <a:tblGrid>
                <a:gridCol w="1706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46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56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77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61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975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i="0" u="none" strike="noStrike" dirty="0" smtClean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कारवाही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 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latin typeface="Kokila" pitchFamily="34" charset="0"/>
                        <a:cs typeface="Kokila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0" u="none" strike="noStrike" dirty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प्रनानि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0" u="none" strike="noStrike" dirty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प्रसनि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0" u="none" strike="noStrike" dirty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प्रह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0" u="none" strike="noStrike" dirty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प्रज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0" u="none" strike="noStrike" dirty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जम्मा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533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ग्रेड घटुवा 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२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४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५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079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तल्लो पदमा घटुवा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२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6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पदोन्नति रोक्का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1910194"/>
                  </a:ext>
                </a:extLst>
              </a:tr>
              <a:tr h="2612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निलम्वन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३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६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8449811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नो.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 </a:t>
                      </a:r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हटाईएको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३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४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5512204"/>
                  </a:ext>
                </a:extLst>
              </a:tr>
              <a:tr h="292466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 नसिहत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२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७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९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१८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2177117"/>
                  </a:ext>
                </a:extLst>
              </a:tr>
              <a:tr h="2790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जम्मा कार्बाही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२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५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१४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२५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४६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2451898"/>
                  </a:ext>
                </a:extLst>
              </a:tr>
            </a:tbl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2144850"/>
              </p:ext>
            </p:extLst>
          </p:nvPr>
        </p:nvGraphicFramePr>
        <p:xfrm>
          <a:off x="4763728" y="1129822"/>
          <a:ext cx="4485249" cy="335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467385" y="618693"/>
            <a:ext cx="4373483" cy="461665"/>
          </a:xfrm>
          <a:prstGeom prst="rect">
            <a:avLst/>
          </a:prstGeom>
          <a:noFill/>
          <a:ln w="38100" cmpd="tri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400" b="1">
                <a:solidFill>
                  <a:schemeClr val="bg1"/>
                </a:solidFill>
                <a:latin typeface="Kokila" pitchFamily="34" charset="0"/>
                <a:cs typeface="Kokila" pitchFamily="34" charset="0"/>
              </a:defRPr>
            </a:lvl1pPr>
          </a:lstStyle>
          <a:p>
            <a:r>
              <a:rPr lang="ne-NP" sz="2400" dirty="0">
                <a:solidFill>
                  <a:schemeClr val="tx1"/>
                </a:solidFill>
              </a:rPr>
              <a:t>जम्मा पुरस्कार संख्या </a:t>
            </a:r>
            <a:r>
              <a:rPr lang="ne-NP" sz="2400" dirty="0" smtClean="0">
                <a:solidFill>
                  <a:schemeClr val="tx1"/>
                </a:solidFill>
              </a:rPr>
              <a:t> ४७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0887" y="618694"/>
            <a:ext cx="4117512" cy="461665"/>
          </a:xfrm>
          <a:prstGeom prst="rect">
            <a:avLst/>
          </a:prstGeom>
          <a:noFill/>
          <a:ln w="38100" cmpd="tri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400" b="1">
                <a:solidFill>
                  <a:schemeClr val="bg1"/>
                </a:solidFill>
                <a:latin typeface="Kokila" pitchFamily="34" charset="0"/>
                <a:cs typeface="Kokila" pitchFamily="34" charset="0"/>
              </a:defRPr>
            </a:lvl1pPr>
          </a:lstStyle>
          <a:p>
            <a:r>
              <a:rPr lang="ne-NP" sz="2400" dirty="0">
                <a:solidFill>
                  <a:schemeClr val="tx1"/>
                </a:solidFill>
              </a:rPr>
              <a:t>हाल सम्मको कारवाही संख्या </a:t>
            </a:r>
            <a:r>
              <a:rPr lang="ne-NP" sz="2400" dirty="0" smtClean="0">
                <a:solidFill>
                  <a:schemeClr val="tx1"/>
                </a:solidFill>
              </a:rPr>
              <a:t>४६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9305817"/>
              </p:ext>
            </p:extLst>
          </p:nvPr>
        </p:nvGraphicFramePr>
        <p:xfrm>
          <a:off x="273160" y="4307408"/>
          <a:ext cx="4115239" cy="2019340"/>
        </p:xfrm>
        <a:graphic>
          <a:graphicData uri="http://schemas.openxmlformats.org/drawingml/2006/table">
            <a:tbl>
              <a:tblPr/>
              <a:tblGrid>
                <a:gridCol w="2243274">
                  <a:extLst>
                    <a:ext uri="{9D8B030D-6E8A-4147-A177-3AD203B41FA5}">
                      <a16:colId xmlns:a16="http://schemas.microsoft.com/office/drawing/2014/main" xmlns="" val="3254939151"/>
                    </a:ext>
                  </a:extLst>
                </a:gridCol>
                <a:gridCol w="599263">
                  <a:extLst>
                    <a:ext uri="{9D8B030D-6E8A-4147-A177-3AD203B41FA5}">
                      <a16:colId xmlns:a16="http://schemas.microsoft.com/office/drawing/2014/main" xmlns="" val="1056178171"/>
                    </a:ext>
                  </a:extLst>
                </a:gridCol>
                <a:gridCol w="643112">
                  <a:extLst>
                    <a:ext uri="{9D8B030D-6E8A-4147-A177-3AD203B41FA5}">
                      <a16:colId xmlns:a16="http://schemas.microsoft.com/office/drawing/2014/main" xmlns="" val="2871990148"/>
                    </a:ext>
                  </a:extLst>
                </a:gridCol>
                <a:gridCol w="629590">
                  <a:extLst>
                    <a:ext uri="{9D8B030D-6E8A-4147-A177-3AD203B41FA5}">
                      <a16:colId xmlns:a16="http://schemas.microsoft.com/office/drawing/2014/main" xmlns="" val="2144669154"/>
                    </a:ext>
                  </a:extLst>
                </a:gridCol>
              </a:tblGrid>
              <a:tr h="4420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i="0" u="none" strike="noStrike" dirty="0" smtClean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कारवाही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 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latin typeface="Kokila" pitchFamily="34" charset="0"/>
                        <a:cs typeface="Kokila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0" u="none" strike="noStrike" dirty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प्रह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0" u="none" strike="noStrike" dirty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प्रज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0" u="none" strike="noStrike" dirty="0">
                          <a:solidFill>
                            <a:srgbClr val="000000"/>
                          </a:solidFill>
                          <a:latin typeface="Kokila" pitchFamily="34" charset="0"/>
                          <a:cs typeface="Kokila" pitchFamily="34" charset="0"/>
                        </a:rPr>
                        <a:t>जम्मा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0148497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नसिहद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२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२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5717827"/>
                  </a:ext>
                </a:extLst>
              </a:tr>
              <a:tr h="247623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तलव</a:t>
                      </a:r>
                      <a:r>
                        <a:rPr lang="ne-NP" sz="2000" b="1" i="0" u="none" strike="noStrike" kern="1200" baseline="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 बृद्धी घटुवा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2846897"/>
                  </a:ext>
                </a:extLst>
              </a:tr>
              <a:tr h="317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नो.हटाईएको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5321656"/>
                  </a:ext>
                </a:extLst>
              </a:tr>
              <a:tr h="317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तल्लो  पदमा घटुवा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१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121980"/>
                  </a:ext>
                </a:extLst>
              </a:tr>
              <a:tr h="317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जम्मा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३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२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2000" b="1" i="0" u="none" strike="noStrike" kern="1200" dirty="0" smtClean="0">
                          <a:solidFill>
                            <a:schemeClr val="tx1"/>
                          </a:solidFill>
                          <a:latin typeface="Kokila" pitchFamily="34" charset="0"/>
                          <a:ea typeface="+mn-ea"/>
                          <a:cs typeface="Kokila" pitchFamily="34" charset="0"/>
                        </a:rPr>
                        <a:t>५</a:t>
                      </a:r>
                      <a:endParaRPr lang="ne-NP" sz="2000" b="1" i="0" u="none" strike="noStrike" kern="1200" dirty="0">
                        <a:solidFill>
                          <a:schemeClr val="tx1"/>
                        </a:solidFill>
                        <a:latin typeface="Kokila" pitchFamily="34" charset="0"/>
                        <a:ea typeface="+mn-ea"/>
                        <a:cs typeface="Kokila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295822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9123" y="3650307"/>
            <a:ext cx="4197636" cy="461665"/>
          </a:xfrm>
          <a:prstGeom prst="rect">
            <a:avLst/>
          </a:prstGeom>
          <a:noFill/>
          <a:ln w="41275" cmpd="tri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400" b="1">
                <a:solidFill>
                  <a:schemeClr val="bg1"/>
                </a:solidFill>
                <a:latin typeface="Kokila" pitchFamily="34" charset="0"/>
                <a:cs typeface="Kokila" pitchFamily="34" charset="0"/>
              </a:defRPr>
            </a:lvl1pPr>
          </a:lstStyle>
          <a:p>
            <a:r>
              <a:rPr lang="ne-NP" sz="2400" dirty="0" smtClean="0">
                <a:solidFill>
                  <a:schemeClr val="tx1"/>
                </a:solidFill>
              </a:rPr>
              <a:t>फागुन महिनाको सजाय :-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7263" y="5032605"/>
            <a:ext cx="4273707" cy="1323439"/>
          </a:xfrm>
          <a:prstGeom prst="rect">
            <a:avLst/>
          </a:prstGeom>
          <a:noFill/>
          <a:ln w="25400" cmpd="tri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400" b="1">
                <a:solidFill>
                  <a:schemeClr val="bg1"/>
                </a:solidFill>
                <a:latin typeface="Kokila" pitchFamily="34" charset="0"/>
                <a:cs typeface="Kokila" pitchFamily="34" charset="0"/>
              </a:defRPr>
            </a:lvl1pPr>
          </a:lstStyle>
          <a:p>
            <a:pPr marL="287338" indent="-287338" algn="l">
              <a:buAutoNum type="hindiNumParenR"/>
            </a:pPr>
            <a:r>
              <a:rPr lang="ne-NP" sz="2000" dirty="0" smtClean="0">
                <a:solidFill>
                  <a:schemeClr val="tx1"/>
                </a:solidFill>
              </a:rPr>
              <a:t>प्रहरी निरिक्षक  –२ जना</a:t>
            </a:r>
          </a:p>
          <a:p>
            <a:pPr marL="287338" indent="-287338" algn="l">
              <a:buAutoNum type="hindiNumParenR"/>
            </a:pPr>
            <a:r>
              <a:rPr lang="ne-NP" sz="2000" dirty="0" smtClean="0">
                <a:solidFill>
                  <a:schemeClr val="tx1"/>
                </a:solidFill>
              </a:rPr>
              <a:t>प्रहरी हवल्दार - २ जना</a:t>
            </a:r>
          </a:p>
          <a:p>
            <a:pPr marL="287338" indent="-287338" algn="l">
              <a:buAutoNum type="hindiNumParenR"/>
            </a:pPr>
            <a:r>
              <a:rPr lang="ne-NP" sz="2000" dirty="0" smtClean="0">
                <a:solidFill>
                  <a:schemeClr val="tx1"/>
                </a:solidFill>
              </a:rPr>
              <a:t>प्रहरी जवान   - 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ne-NP" sz="2000" dirty="0" smtClean="0">
                <a:solidFill>
                  <a:schemeClr val="tx1"/>
                </a:solidFill>
              </a:rPr>
              <a:t> जना</a:t>
            </a:r>
          </a:p>
          <a:p>
            <a:pPr algn="l"/>
            <a:r>
              <a:rPr lang="ne-NP" sz="2000" dirty="0" smtClean="0">
                <a:solidFill>
                  <a:schemeClr val="tx1"/>
                </a:solidFill>
              </a:rPr>
              <a:t>              जम्मा    –  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ne-NP" sz="2000" dirty="0" smtClean="0">
                <a:solidFill>
                  <a:schemeClr val="tx1"/>
                </a:solidFill>
              </a:rPr>
              <a:t>जना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7263" y="4413017"/>
            <a:ext cx="4275456" cy="523220"/>
          </a:xfrm>
          <a:prstGeom prst="rect">
            <a:avLst/>
          </a:prstGeom>
          <a:noFill/>
          <a:ln w="41275" cmpd="tri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400" b="1">
                <a:solidFill>
                  <a:schemeClr val="bg1"/>
                </a:solidFill>
                <a:latin typeface="Kokila" pitchFamily="34" charset="0"/>
                <a:cs typeface="Kokila" pitchFamily="34" charset="0"/>
              </a:defRPr>
            </a:lvl1pPr>
          </a:lstStyle>
          <a:p>
            <a:r>
              <a:rPr lang="ne-NP" sz="2800" u="sng" dirty="0" smtClean="0">
                <a:solidFill>
                  <a:schemeClr val="tx1"/>
                </a:solidFill>
              </a:rPr>
              <a:t>फागुन </a:t>
            </a:r>
            <a:r>
              <a:rPr lang="ne-NP" sz="2800" u="sng" dirty="0">
                <a:solidFill>
                  <a:schemeClr val="tx1"/>
                </a:solidFill>
              </a:rPr>
              <a:t>महिनाको </a:t>
            </a:r>
            <a:r>
              <a:rPr lang="ne-NP" sz="2800" u="sng" dirty="0" smtClean="0">
                <a:solidFill>
                  <a:schemeClr val="tx1"/>
                </a:solidFill>
              </a:rPr>
              <a:t>पुरस्कार- </a:t>
            </a:r>
            <a:endParaRPr lang="ne-NP" sz="2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459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9160" y="204428"/>
            <a:ext cx="8692714" cy="565264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400" dirty="0"/>
              <a:t/>
            </a:r>
            <a:br>
              <a:rPr lang="ne-NP" sz="3400" dirty="0"/>
            </a:br>
            <a:r>
              <a:rPr lang="ne-NP" sz="3400" dirty="0"/>
              <a:t>रणनीति र भावी योजना</a:t>
            </a:r>
            <a:br>
              <a:rPr lang="ne-NP" sz="3400" dirty="0"/>
            </a:br>
            <a:endParaRPr lang="en-GB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229160" y="889075"/>
            <a:ext cx="86927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समुदाय प्रहरी साझेदरी कार्यक्रम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सुरक्षा व्यवस्था भरपर्दो बनाई जनविश्वास अभिवृद्धी गर्ने</a:t>
            </a: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 ।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i-IN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सामुदायिक </a:t>
            </a:r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सुरक्षा अभिबृद्धि गर्ने</a:t>
            </a: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 ।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e-NP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आन्तरिक शुद्दीकरण</a:t>
            </a:r>
            <a:endParaRPr lang="en-US" sz="4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999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851053" y="198467"/>
            <a:ext cx="4122929" cy="602118"/>
          </a:xfrm>
          <a:prstGeom prst="rect">
            <a:avLst/>
          </a:prstGeom>
          <a:noFill/>
          <a:ln w="12700" cmpd="tri">
            <a:noFill/>
            <a:prstDash val="solid"/>
            <a:miter lim="800000"/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e-NP" sz="2900" b="1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प्रहरी १०० बाट दिएको सेवा प्रवाह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557" y="5149382"/>
            <a:ext cx="1795818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व.प्र.का.बैदाम</a:t>
            </a:r>
          </a:p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५२८ कल</a:t>
            </a:r>
          </a:p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२०३५ मि.</a:t>
            </a:r>
          </a:p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पुग्ने समय-३.८५ मि.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2361" y="5148939"/>
            <a:ext cx="1857019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ब.प्र.का.रामबजार</a:t>
            </a:r>
          </a:p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२४२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कल</a:t>
            </a:r>
          </a:p>
          <a:p>
            <a:pPr algn="ctr"/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</a:t>
            </a:r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११८२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मि.</a:t>
            </a:r>
          </a:p>
          <a:p>
            <a:pPr algn="ctr"/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पुग्ने </a:t>
            </a:r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समय-४.८८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मि.</a:t>
            </a:r>
            <a:endParaRPr lang="en-US" sz="22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2900" y="5163980"/>
            <a:ext cx="1834632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ब.प्र.का.बगर</a:t>
            </a:r>
            <a:endParaRPr lang="ne-NP" sz="22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२३०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कल</a:t>
            </a:r>
          </a:p>
          <a:p>
            <a:pPr algn="ctr"/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</a:t>
            </a:r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१२५८ मि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</a:p>
          <a:p>
            <a:pPr algn="ctr"/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पुग्ने </a:t>
            </a:r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समय-५.४६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मि.</a:t>
            </a:r>
            <a:endParaRPr lang="en-US" sz="22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5883" y="2449089"/>
            <a:ext cx="1911361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ईप्रका.शिशुवा </a:t>
            </a:r>
          </a:p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१३६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कल</a:t>
            </a:r>
          </a:p>
          <a:p>
            <a:pPr algn="ctr"/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</a:t>
            </a:r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७०५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मि.</a:t>
            </a:r>
          </a:p>
          <a:p>
            <a:pPr algn="ctr"/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पुग्ने </a:t>
            </a:r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समय-५.१८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मि.</a:t>
            </a:r>
            <a:endParaRPr lang="en-US" sz="22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5883" y="842708"/>
            <a:ext cx="1911361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जि.ट्रा.प्र.का.कास्की</a:t>
            </a:r>
          </a:p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१४९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कल</a:t>
            </a:r>
          </a:p>
          <a:p>
            <a:pPr algn="ctr"/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</a:t>
            </a:r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५३८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मि.</a:t>
            </a:r>
          </a:p>
          <a:p>
            <a:pPr algn="ctr"/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पुग्ने </a:t>
            </a:r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समय-३.६१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मि.</a:t>
            </a:r>
            <a:endParaRPr lang="en-US" sz="22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9128" y="4517091"/>
            <a:ext cx="213443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ग्रामिण ईलाका </a:t>
            </a:r>
          </a:p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४२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कल</a:t>
            </a:r>
          </a:p>
          <a:p>
            <a:pPr algn="ctr"/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</a:t>
            </a:r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१३८७६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मि.</a:t>
            </a:r>
          </a:p>
          <a:p>
            <a:pPr algn="ctr"/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पुग्ने </a:t>
            </a:r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समय -३३.०२३ </a:t>
            </a:r>
            <a:r>
              <a:rPr lang="ne-NP" sz="2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मि.</a:t>
            </a:r>
            <a:endParaRPr lang="en-US" sz="22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858" y="3600793"/>
            <a:ext cx="1505412" cy="1487928"/>
          </a:xfrm>
          <a:prstGeom prst="ellipse">
            <a:avLst/>
          </a:prstGeom>
          <a:ln w="222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8770" y="2376827"/>
            <a:ext cx="1433586" cy="1459502"/>
          </a:xfrm>
          <a:prstGeom prst="ellipse">
            <a:avLst/>
          </a:prstGeom>
          <a:ln w="222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8770" y="861987"/>
            <a:ext cx="1459177" cy="1389790"/>
          </a:xfrm>
          <a:prstGeom prst="ellipse">
            <a:avLst/>
          </a:prstGeom>
          <a:ln w="222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99" t="14532" r="6667" b="2709"/>
          <a:stretch/>
        </p:blipFill>
        <p:spPr>
          <a:xfrm>
            <a:off x="397024" y="3581399"/>
            <a:ext cx="1537574" cy="1522421"/>
          </a:xfrm>
          <a:prstGeom prst="ellipse">
            <a:avLst/>
          </a:prstGeom>
          <a:ln w="222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00" b="21852"/>
          <a:stretch/>
        </p:blipFill>
        <p:spPr>
          <a:xfrm>
            <a:off x="4114683" y="3600793"/>
            <a:ext cx="1554336" cy="1548146"/>
          </a:xfrm>
          <a:prstGeom prst="ellipse">
            <a:avLst/>
          </a:prstGeom>
          <a:ln w="222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1" name="Group 40"/>
          <p:cNvGrpSpPr/>
          <p:nvPr/>
        </p:nvGrpSpPr>
        <p:grpSpPr>
          <a:xfrm>
            <a:off x="288458" y="217207"/>
            <a:ext cx="2355666" cy="1893918"/>
            <a:chOff x="551307" y="1016836"/>
            <a:chExt cx="2355666" cy="1893918"/>
          </a:xfrm>
        </p:grpSpPr>
        <p:sp>
          <p:nvSpPr>
            <p:cNvPr id="14" name="TextBox 13"/>
            <p:cNvSpPr txBox="1"/>
            <p:nvPr/>
          </p:nvSpPr>
          <p:spPr>
            <a:xfrm>
              <a:off x="551307" y="1016836"/>
              <a:ext cx="2355666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e-NP" sz="2400" b="1" dirty="0" smtClean="0">
                  <a:solidFill>
                    <a:srgbClr val="FF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जि.प्र.का.कास्की</a:t>
              </a:r>
              <a:endParaRPr lang="ne-NP" sz="2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1307" y="2449089"/>
              <a:ext cx="2355666" cy="46166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e-NP" sz="2400" b="1" dirty="0" smtClean="0">
                  <a:solidFill>
                    <a:srgbClr val="FF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जम्मा कल -१३२७</a:t>
              </a:r>
              <a:endParaRPr lang="ne-NP" sz="2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1307" y="1348831"/>
              <a:ext cx="2343520" cy="1154471"/>
            </a:xfrm>
            <a:prstGeom prst="rect">
              <a:avLst/>
            </a:prstGeom>
          </p:spPr>
        </p:pic>
      </p:grpSp>
      <p:cxnSp>
        <p:nvCxnSpPr>
          <p:cNvPr id="44" name="Straight Connector 43"/>
          <p:cNvCxnSpPr/>
          <p:nvPr/>
        </p:nvCxnSpPr>
        <p:spPr>
          <a:xfrm>
            <a:off x="2631978" y="2111125"/>
            <a:ext cx="720822" cy="47967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27164" y="2396767"/>
            <a:ext cx="354236" cy="4108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482753" y="2629480"/>
            <a:ext cx="1730763" cy="99860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254460" y="2747435"/>
            <a:ext cx="51877" cy="83396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46" idx="5"/>
          </p:cNvCxnSpPr>
          <p:nvPr/>
        </p:nvCxnSpPr>
        <p:spPr>
          <a:xfrm flipH="1" flipV="1">
            <a:off x="3529523" y="2747435"/>
            <a:ext cx="923933" cy="96046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3581400" y="2561240"/>
            <a:ext cx="1887371" cy="25271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515877" y="1529586"/>
            <a:ext cx="1952893" cy="93124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429317" y="2548740"/>
            <a:ext cx="3518898" cy="197597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8457" y="2123613"/>
            <a:ext cx="2562596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22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जि.प्र.का.कास्की ५.३५ मिनेट </a:t>
            </a:r>
            <a:endParaRPr lang="en-US" sz="22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380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6130" y="171082"/>
            <a:ext cx="8767973" cy="481345"/>
          </a:xfrm>
          <a:prstGeom prst="rect">
            <a:avLst/>
          </a:prstGeom>
          <a:noFill/>
          <a:ln w="28575" cmpd="tri">
            <a:solidFill>
              <a:srgbClr val="FF0000"/>
            </a:solidFill>
            <a:prstDash val="sysDash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200" dirty="0">
                <a:solidFill>
                  <a:schemeClr val="tx1"/>
                </a:solidFill>
              </a:rPr>
              <a:t>फैसला </a:t>
            </a:r>
            <a:r>
              <a:rPr lang="ne-NP" sz="3200" dirty="0" smtClean="0">
                <a:solidFill>
                  <a:schemeClr val="tx1"/>
                </a:solidFill>
              </a:rPr>
              <a:t>कार्यान्वयन </a:t>
            </a:r>
            <a:endParaRPr lang="ne-NP" sz="3200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3364449369"/>
              </p:ext>
            </p:extLst>
          </p:nvPr>
        </p:nvGraphicFramePr>
        <p:xfrm>
          <a:off x="573416" y="719399"/>
          <a:ext cx="8113384" cy="525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13" y="171082"/>
            <a:ext cx="932555" cy="8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5701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graphicEl>
                                              <a:dgm id="{DEEBB4E4-8824-481A-A4CA-C207292A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DEEBB4E4-8824-481A-A4CA-C207292A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dgm id="{DEEBB4E4-8824-481A-A4CA-C207292A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graphicEl>
                                              <a:dgm id="{DEEBB4E4-8824-481A-A4CA-C207292A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>
                                            <p:graphicEl>
                                              <a:dgm id="{3CBDAB16-1144-42EA-897C-7CBFB5FEA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graphicEl>
                                              <a:dgm id="{3CBDAB16-1144-42EA-897C-7CBFB5FEA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graphicEl>
                                              <a:dgm id="{3CBDAB16-1144-42EA-897C-7CBFB5FEA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graphicEl>
                                              <a:dgm id="{3CBDAB16-1144-42EA-897C-7CBFB5FEA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5">
                                            <p:graphicEl>
                                              <a:dgm id="{3056E6D3-6E64-4F48-B9E2-8364B65CE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graphicEl>
                                              <a:dgm id="{3056E6D3-6E64-4F48-B9E2-8364B65CE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graphicEl>
                                              <a:dgm id="{3056E6D3-6E64-4F48-B9E2-8364B65CE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graphicEl>
                                              <a:dgm id="{3056E6D3-6E64-4F48-B9E2-8364B65CE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5">
                                            <p:graphicEl>
                                              <a:dgm id="{57AB241B-B3F6-4621-B8BF-E06E70D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graphicEl>
                                              <a:dgm id="{57AB241B-B3F6-4621-B8BF-E06E70D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graphicEl>
                                              <a:dgm id="{57AB241B-B3F6-4621-B8BF-E06E70D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graphicEl>
                                              <a:dgm id="{57AB241B-B3F6-4621-B8BF-E06E70D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5">
                                            <p:graphicEl>
                                              <a:dgm id="{65A4B544-32FC-4571-974D-F1E640F3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65A4B544-32FC-4571-974D-F1E640F3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graphicEl>
                                              <a:dgm id="{65A4B544-32FC-4571-974D-F1E640F3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graphicEl>
                                              <a:dgm id="{65A4B544-32FC-4571-974D-F1E640F3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>
                                            <p:graphicEl>
                                              <a:dgm id="{901D7B0C-512E-403E-ACD4-172B8435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graphicEl>
                                              <a:dgm id="{901D7B0C-512E-403E-ACD4-172B8435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graphicEl>
                                              <a:dgm id="{901D7B0C-512E-403E-ACD4-172B8435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graphicEl>
                                              <a:dgm id="{901D7B0C-512E-403E-ACD4-172B8435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17" y="189277"/>
            <a:ext cx="986617" cy="899900"/>
          </a:xfrm>
          <a:prstGeom prst="rect">
            <a:avLst/>
          </a:prstGeom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80721" y="188155"/>
            <a:ext cx="7534678" cy="657890"/>
          </a:xfrm>
          <a:prstGeom prst="rect">
            <a:avLst/>
          </a:prstGeom>
          <a:noFill/>
          <a:ln w="38100" cmpd="tri">
            <a:solidFill>
              <a:srgbClr val="FF0000"/>
            </a:solidFill>
            <a:prstDash val="sysDash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4000" dirty="0">
                <a:solidFill>
                  <a:schemeClr val="tx1"/>
                </a:solidFill>
              </a:rPr>
              <a:t>ट्राफिक </a:t>
            </a:r>
            <a:r>
              <a:rPr lang="ne-NP" sz="4000" dirty="0" smtClean="0">
                <a:solidFill>
                  <a:schemeClr val="tx1"/>
                </a:solidFill>
              </a:rPr>
              <a:t>कारवाही</a:t>
            </a:r>
            <a:endParaRPr lang="ne-NP" sz="4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729" y="1024720"/>
            <a:ext cx="7552549" cy="470698"/>
          </a:xfrm>
          <a:prstGeom prst="rect">
            <a:avLst/>
          </a:prstGeom>
          <a:noFill/>
          <a:ln w="15875" cmpd="tri">
            <a:solidFill>
              <a:schemeClr val="tx1"/>
            </a:solidFill>
            <a:prstDash val="soli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200" dirty="0" smtClean="0">
                <a:solidFill>
                  <a:schemeClr val="tx1"/>
                </a:solidFill>
              </a:rPr>
              <a:t>जम्मा कार्बाही -४४०५०।-, राजश्व - रु.३,४१,३४,०००</a:t>
            </a:r>
            <a:r>
              <a:rPr lang="ne-NP" sz="3200" dirty="0" smtClean="0">
                <a:solidFill>
                  <a:srgbClr val="000000"/>
                </a:solidFill>
              </a:rPr>
              <a:t>।-</a:t>
            </a:r>
            <a:endParaRPr lang="ne-NP" sz="3200" dirty="0">
              <a:solidFill>
                <a:schemeClr val="tx1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6148125"/>
              </p:ext>
            </p:extLst>
          </p:nvPr>
        </p:nvGraphicFramePr>
        <p:xfrm>
          <a:off x="116931" y="1674094"/>
          <a:ext cx="8917174" cy="495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53248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71257" y="89363"/>
            <a:ext cx="4041062" cy="443748"/>
          </a:xfrm>
          <a:prstGeom prst="rect">
            <a:avLst/>
          </a:prstGeom>
          <a:noFill/>
          <a:ln w="28575" cmpd="tri">
            <a:solidFill>
              <a:srgbClr val="FF0000"/>
            </a:solidFill>
            <a:prstDash val="sysDash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dirty="0" smtClean="0">
                <a:solidFill>
                  <a:schemeClr val="tx1"/>
                </a:solidFill>
              </a:rPr>
              <a:t>लागु औषध मुद्धा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ne-NP" dirty="0" smtClean="0">
                <a:solidFill>
                  <a:schemeClr val="tx1"/>
                </a:solidFill>
              </a:rPr>
              <a:t>तुलनात्मक विवरण</a:t>
            </a:r>
            <a:endParaRPr lang="ne-NP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6045809"/>
              </p:ext>
            </p:extLst>
          </p:nvPr>
        </p:nvGraphicFramePr>
        <p:xfrm>
          <a:off x="261124" y="3825645"/>
          <a:ext cx="8610814" cy="1389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0814">
                  <a:extLst>
                    <a:ext uri="{9D8B030D-6E8A-4147-A177-3AD203B41FA5}">
                      <a16:colId xmlns:a16="http://schemas.microsoft.com/office/drawing/2014/main" xmlns="" val="3112729469"/>
                    </a:ext>
                  </a:extLst>
                </a:gridCol>
              </a:tblGrid>
              <a:tr h="138947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e-NP" sz="1800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000" b="1" i="1" u="sng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नोट :-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ne-NP" sz="1800" i="0" u="none" baseline="0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मुद्धा दर्तामा मंसिर महिनाको तुलनामा पौष महिनामा १४०% ले बृद्धि भएको देखिन्छ ।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ne-NP" sz="1800" i="0" u="none" baseline="0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मुद्धा दर्तामा पौष महिनाको तुलनामा माघ महिनामा  १६.६७% ले कमी भएको देखिन्छ ।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ne-NP" sz="1800" i="0" u="none" baseline="0" dirty="0" smtClean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मुद्वा दर्तामा माघ महिनाको तुलनामा फागुन महिनामा  २५% ले कमी भएको देखिन्छ ।</a:t>
                      </a:r>
                      <a:endParaRPr lang="ne-NP" sz="1800" i="0" u="none" dirty="0" smtClean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25965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930" y="5274910"/>
            <a:ext cx="8917174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ne-NP" b="1" u="sng" dirty="0" smtClean="0">
                <a:latin typeface="Kokila" panose="020B0604020202020204" pitchFamily="34" charset="0"/>
                <a:cs typeface="Kokila" panose="020B0604020202020204" pitchFamily="34" charset="0"/>
              </a:rPr>
              <a:t>लागू औषध बरामद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e-NP" b="1" u="sng" dirty="0" smtClean="0">
                <a:latin typeface="Kokila" panose="020B0604020202020204" pitchFamily="34" charset="0"/>
                <a:cs typeface="Kokila" panose="020B0604020202020204" pitchFamily="34" charset="0"/>
              </a:rPr>
              <a:t>पौष</a:t>
            </a:r>
            <a:r>
              <a:rPr lang="ne-NP" b="1" dirty="0" smtClean="0">
                <a:latin typeface="Kokila" panose="020B0604020202020204" pitchFamily="34" charset="0"/>
                <a:cs typeface="Kokila" panose="020B0604020202020204" pitchFamily="34" charset="0"/>
              </a:rPr>
              <a:t>: - बु.१००५, डा.१०१६, फे.१०३३, गांजा २ के.जि. ७८४ ग्राम, चरेश १८ ग्राम ८३ मिलिग्राम, नाईट्रोसन ९९ चक्की 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e-NP" b="1" u="sng" dirty="0" smtClean="0">
                <a:latin typeface="Kokila" panose="020B0604020202020204" pitchFamily="34" charset="0"/>
                <a:cs typeface="Kokila" panose="020B0604020202020204" pitchFamily="34" charset="0"/>
              </a:rPr>
              <a:t>माघ </a:t>
            </a:r>
            <a:r>
              <a:rPr lang="ne-NP" b="1" dirty="0" smtClean="0">
                <a:latin typeface="Kokila" panose="020B0604020202020204" pitchFamily="34" charset="0"/>
                <a:cs typeface="Kokila" panose="020B0604020202020204" pitchFamily="34" charset="0"/>
              </a:rPr>
              <a:t>:- बु.-४४३, डा.-२४१, फे.-१९१, नाईट्रोजेपाम-१२१, प्रोमेथाजाईम- ५, ब्राउनसुगर- ०.६२ ग्राम, गाँजा- ३ के.जी. ७८५ ग्राम 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e-NP" b="1" u="sng" dirty="0" smtClean="0">
                <a:latin typeface="Kokila" panose="020B0604020202020204" pitchFamily="34" charset="0"/>
                <a:cs typeface="Kokila" panose="020B0604020202020204" pitchFamily="34" charset="0"/>
              </a:rPr>
              <a:t>फागुन</a:t>
            </a:r>
            <a:r>
              <a:rPr lang="ne-NP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:-</a:t>
            </a:r>
            <a:r>
              <a:rPr lang="ne-NP" b="1" dirty="0">
                <a:latin typeface="Kokila" panose="020B0604020202020204" pitchFamily="34" charset="0"/>
                <a:cs typeface="Kokila" panose="020B0604020202020204" pitchFamily="34" charset="0"/>
              </a:rPr>
              <a:t> बु</a:t>
            </a:r>
            <a:r>
              <a:rPr lang="ne-NP" b="1" dirty="0" smtClean="0">
                <a:latin typeface="Kokila" panose="020B0604020202020204" pitchFamily="34" charset="0"/>
                <a:cs typeface="Kokila" panose="020B0604020202020204" pitchFamily="34" charset="0"/>
              </a:rPr>
              <a:t>.-२३७, </a:t>
            </a:r>
            <a:r>
              <a:rPr lang="ne-NP" b="1" dirty="0">
                <a:latin typeface="Kokila" panose="020B0604020202020204" pitchFamily="34" charset="0"/>
                <a:cs typeface="Kokila" panose="020B0604020202020204" pitchFamily="34" charset="0"/>
              </a:rPr>
              <a:t>डा</a:t>
            </a:r>
            <a:r>
              <a:rPr lang="ne-NP" b="1" dirty="0" smtClean="0">
                <a:latin typeface="Kokila" panose="020B0604020202020204" pitchFamily="34" charset="0"/>
                <a:cs typeface="Kokila" panose="020B0604020202020204" pitchFamily="34" charset="0"/>
              </a:rPr>
              <a:t>.-२३९, </a:t>
            </a:r>
            <a:r>
              <a:rPr lang="ne-NP" b="1" dirty="0">
                <a:latin typeface="Kokila" panose="020B0604020202020204" pitchFamily="34" charset="0"/>
                <a:cs typeface="Kokila" panose="020B0604020202020204" pitchFamily="34" charset="0"/>
              </a:rPr>
              <a:t>फे</a:t>
            </a:r>
            <a:r>
              <a:rPr lang="ne-NP" b="1" dirty="0" smtClean="0">
                <a:latin typeface="Kokila" panose="020B0604020202020204" pitchFamily="34" charset="0"/>
                <a:cs typeface="Kokila" panose="020B0604020202020204" pitchFamily="34" charset="0"/>
              </a:rPr>
              <a:t>.-२३७, नाईट्रोसन ३०चक्की, चरेश ३५० ग्राम, गाँजा- ५३७ </a:t>
            </a:r>
            <a:r>
              <a:rPr lang="ne-NP" b="1" dirty="0">
                <a:latin typeface="Kokila" panose="020B0604020202020204" pitchFamily="34" charset="0"/>
                <a:cs typeface="Kokila" panose="020B0604020202020204" pitchFamily="34" charset="0"/>
              </a:rPr>
              <a:t>ग्राम </a:t>
            </a:r>
            <a:endParaRPr lang="en-US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1280137"/>
              </p:ext>
            </p:extLst>
          </p:nvPr>
        </p:nvGraphicFramePr>
        <p:xfrm>
          <a:off x="391142" y="164676"/>
          <a:ext cx="8350779" cy="387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33" y="184294"/>
            <a:ext cx="947303" cy="94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487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30" y="2133600"/>
            <a:ext cx="8917174" cy="2667000"/>
          </a:xfrm>
        </p:spPr>
        <p:txBody>
          <a:bodyPr/>
          <a:lstStyle/>
          <a:p>
            <a:pPr marL="0" indent="0" algn="ctr">
              <a:buNone/>
            </a:pPr>
            <a:r>
              <a:rPr lang="ne-NP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6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घटना – १</a:t>
            </a:r>
          </a:p>
          <a:p>
            <a:pPr marL="0" indent="0" algn="ctr">
              <a:buNone/>
            </a:pPr>
            <a:r>
              <a:rPr lang="ne-NP" sz="6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ठगी मुद्धाका प्रतिवादी पक्राउ</a:t>
            </a:r>
            <a:endParaRPr lang="en-US" sz="6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513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9160" y="153127"/>
            <a:ext cx="8692714" cy="51807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400" dirty="0" smtClean="0"/>
              <a:t>ठगी मुद्दाका प्रतिवादी पक्राउ</a:t>
            </a:r>
            <a:endParaRPr lang="ne-NP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229161" y="915526"/>
            <a:ext cx="86927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घटना </a:t>
            </a:r>
            <a:r>
              <a:rPr lang="ne-NP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बिबरण</a:t>
            </a:r>
            <a:r>
              <a:rPr lang="en-US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:-</a:t>
            </a:r>
            <a:endParaRPr lang="ne-NP" sz="40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जिल्ला कास्की पोखरा महानगरपालिका वडा नं.०७ मासबार बस्ने सरोज पौडेलले यातायात ब्यवस्था कार्यालय </a:t>
            </a:r>
            <a:r>
              <a:rPr lang="ne-NP" sz="4000" dirty="0" smtClean="0">
                <a:latin typeface="Kokila" panose="020B0604020202020204" pitchFamily="34" charset="0"/>
                <a:cs typeface="Kokila" panose="020B0604020202020204" pitchFamily="34" charset="0"/>
              </a:rPr>
              <a:t>बाग्मतीमा दर्ता भएको सवारी </a:t>
            </a:r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साधनलाई नक्कली </a:t>
            </a:r>
            <a:r>
              <a:rPr lang="ne-NP" sz="4000" dirty="0" smtClean="0">
                <a:latin typeface="Kokila" panose="020B0604020202020204" pitchFamily="34" charset="0"/>
                <a:cs typeface="Kokila" panose="020B0604020202020204" pitchFamily="34" charset="0"/>
              </a:rPr>
              <a:t>नम्बर प्लेट र नक्कली सवारी दर्ता किताव बनाई या. ब्या. का. गण्डकीमा </a:t>
            </a:r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दर्ता </a:t>
            </a:r>
            <a:r>
              <a:rPr lang="ne-NP" sz="4000" dirty="0" smtClean="0">
                <a:latin typeface="Kokila" panose="020B0604020202020204" pitchFamily="34" charset="0"/>
                <a:cs typeface="Kokila" panose="020B0604020202020204" pitchFamily="34" charset="0"/>
              </a:rPr>
              <a:t>भएको भनि ग </a:t>
            </a:r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२ च ३१३७ </a:t>
            </a:r>
            <a:r>
              <a:rPr lang="ne-NP" sz="4000" dirty="0" smtClean="0">
                <a:latin typeface="Kokila" panose="020B0604020202020204" pitchFamily="34" charset="0"/>
                <a:cs typeface="Kokila" panose="020B0604020202020204" pitchFamily="34" charset="0"/>
              </a:rPr>
              <a:t>राखी बिरौटा </a:t>
            </a:r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बचत तथा ऋण सहकारी संस्था लि</a:t>
            </a:r>
            <a:r>
              <a:rPr lang="ne-NP" sz="4000" dirty="0" smtClean="0">
                <a:latin typeface="Kokila" panose="020B0604020202020204" pitchFamily="34" charset="0"/>
                <a:cs typeface="Kokila" panose="020B0604020202020204" pitchFamily="34" charset="0"/>
              </a:rPr>
              <a:t>. बाट </a:t>
            </a:r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रू </a:t>
            </a:r>
            <a:r>
              <a:rPr lang="ne-NP" sz="4000" dirty="0" smtClean="0">
                <a:latin typeface="Kokila" panose="020B0604020202020204" pitchFamily="34" charset="0"/>
                <a:cs typeface="Kokila" panose="020B0604020202020204" pitchFamily="34" charset="0"/>
              </a:rPr>
              <a:t>२०,००,०००</a:t>
            </a:r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।– ऋण </a:t>
            </a:r>
            <a:r>
              <a:rPr lang="ne-NP" sz="4000" dirty="0" smtClean="0">
                <a:latin typeface="Kokila" panose="020B0604020202020204" pitchFamily="34" charset="0"/>
                <a:cs typeface="Kokila" panose="020B0604020202020204" pitchFamily="34" charset="0"/>
              </a:rPr>
              <a:t>लिई </a:t>
            </a:r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ठगी </a:t>
            </a:r>
            <a:r>
              <a:rPr lang="ne-NP" sz="4000" dirty="0" smtClean="0">
                <a:latin typeface="Kokila" panose="020B0604020202020204" pitchFamily="34" charset="0"/>
                <a:cs typeface="Kokila" panose="020B0604020202020204" pitchFamily="34" charset="0"/>
              </a:rPr>
              <a:t>गरेको आरोपमा निज सरोज </a:t>
            </a:r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पौडेललाई पक्राउ गरी कानुनी प्रकृया अगाडी बढाइएको छ ।</a:t>
            </a:r>
            <a:endParaRPr lang="en-US" sz="4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160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210" y="167727"/>
            <a:ext cx="8710189" cy="481202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dirty="0"/>
              <a:t>पक्राउ </a:t>
            </a:r>
            <a:r>
              <a:rPr lang="ne-NP" dirty="0" smtClean="0"/>
              <a:t>अभियुक्त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968" y="1320397"/>
            <a:ext cx="3272207" cy="3492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0088" y="1217068"/>
            <a:ext cx="55614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नामथर 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सरोज पौडेल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वतन 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जि.कास्की </a:t>
            </a: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पोखरा म.न.पा. वडा नं.०७ मासबार </a:t>
            </a:r>
            <a:endParaRPr lang="ne-NP" sz="2800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उमेर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३२ </a:t>
            </a: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बर्ष</a:t>
            </a:r>
          </a:p>
          <a:p>
            <a:pPr lvl="0" algn="just">
              <a:lnSpc>
                <a:spcPct val="150000"/>
              </a:lnSpc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 शै.यो.:-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स्नातक तह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 पेशा :- </a:t>
            </a:r>
            <a:r>
              <a:rPr lang="ne-NP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ब्यवसाय</a:t>
            </a:r>
            <a:endParaRPr lang="ne-NP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 पक्राउ मिति </a:t>
            </a:r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:- </a:t>
            </a: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२०७६।११।११ गते</a:t>
            </a:r>
          </a:p>
        </p:txBody>
      </p:sp>
    </p:spTree>
    <p:extLst>
      <p:ext uri="{BB962C8B-B14F-4D97-AF65-F5344CB8AC3E}">
        <p14:creationId xmlns:p14="http://schemas.microsoft.com/office/powerpoint/2010/main" xmlns="" val="2332402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064" y="47298"/>
              <a:ext cx="9006937" cy="675090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930" y="104110"/>
              <a:ext cx="8917174" cy="663959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210" y="167727"/>
            <a:ext cx="8710189" cy="481202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ne-NP" sz="3600" dirty="0"/>
              <a:t>ठगी मुद्दाका </a:t>
            </a:r>
            <a:r>
              <a:rPr lang="ne-NP" sz="3600" dirty="0" smtClean="0"/>
              <a:t>प्रतिवादीहरु पुर्पक्षको लागी कारागार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205209" y="742435"/>
            <a:ext cx="8710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घटना बिबरण</a:t>
            </a:r>
            <a:r>
              <a:rPr lang="en-US" sz="3200" b="1" dirty="0">
                <a:latin typeface="Kokila" panose="020B0604020202020204" pitchFamily="34" charset="0"/>
                <a:cs typeface="Kokila" panose="020B0604020202020204" pitchFamily="34" charset="0"/>
              </a:rPr>
              <a:t> :-</a:t>
            </a:r>
            <a:endParaRPr lang="ne-NP" sz="32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ne-NP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जिल्ला 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कास्की पोखरा म.न.पा. वडा न.-२६ बस्ने सुरेन्द्रमणी पौडेल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 निजको श्रीमती जसुदा पौडेल र जिल्ला रुपन्देही शिदार्थनगर न.पा. वडा न.-१२ बस्ने गणेश के.सी.समेतले तेज जेनिया प्रा.लि. नामक कम्पनी स्थापना गरी बिभिन्न आश्वासन दिई अमन रेग्मीको नामको जग्गा धितोमा राखी रु.१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९०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००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०००।- ऋण लिएको । उक्त रकम मध्ये रु. १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००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००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०००।- सुरेन्द्रमणी पौडेलको खातामा जम्मा गरी ठगी गरेको भन्ने उजुरीका आधारमा शुरेन्द्रमणी पौडेल र जसुदा पौडेललाई पक्राउ गरी कानुनी प्रकृया अगाडी </a:t>
            </a:r>
            <a:r>
              <a:rPr lang="ne-NP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बढाइको 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US" sz="32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साथै जसुदा पौडेल बिरुद्द बैंकिङ कसूर शीर्षकमा बिगो रु. ७१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४०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०००।- 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बराबरको ३ वटा मुद्दा दर्ता भई अनुसन्धान </a:t>
            </a:r>
            <a:r>
              <a:rPr lang="ne-NP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भईरहेको 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। </a:t>
            </a:r>
            <a:endParaRPr lang="ne-NP" sz="3200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ne-NP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निज 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शुरेन्द्रमणी पौडेल र जसुदा पौडेल हाल </a:t>
            </a:r>
            <a:r>
              <a:rPr lang="ne-NP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पुर्पक्षको 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लागी कारागार चलान गरिएको छ </a:t>
            </a:r>
            <a:r>
              <a:rPr lang="ne-NP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US" sz="32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476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1360</Words>
  <Application>Microsoft Office PowerPoint</Application>
  <PresentationFormat>On-screen Show (4:3)</PresentationFormat>
  <Paragraphs>291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जिल्ला प्रहरी कार्यालय कास्की</dc:creator>
  <cp:lastModifiedBy>tcw</cp:lastModifiedBy>
  <cp:revision>492</cp:revision>
  <cp:lastPrinted>2020-03-13T10:37:29Z</cp:lastPrinted>
  <dcterms:modified xsi:type="dcterms:W3CDTF">2020-03-14T07:20:03Z</dcterms:modified>
</cp:coreProperties>
</file>